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9"/>
  </p:notesMasterIdLst>
  <p:sldIdLst>
    <p:sldId id="332" r:id="rId2"/>
    <p:sldId id="257" r:id="rId3"/>
    <p:sldId id="258" r:id="rId4"/>
    <p:sldId id="381" r:id="rId5"/>
    <p:sldId id="382" r:id="rId6"/>
    <p:sldId id="259" r:id="rId7"/>
    <p:sldId id="334" r:id="rId8"/>
    <p:sldId id="260" r:id="rId9"/>
    <p:sldId id="262" r:id="rId10"/>
    <p:sldId id="335" r:id="rId11"/>
    <p:sldId id="336" r:id="rId12"/>
    <p:sldId id="337" r:id="rId13"/>
    <p:sldId id="338" r:id="rId14"/>
    <p:sldId id="339" r:id="rId15"/>
    <p:sldId id="340" r:id="rId16"/>
    <p:sldId id="264" r:id="rId17"/>
    <p:sldId id="341" r:id="rId18"/>
    <p:sldId id="342" r:id="rId19"/>
    <p:sldId id="343" r:id="rId20"/>
    <p:sldId id="265" r:id="rId21"/>
    <p:sldId id="266" r:id="rId22"/>
    <p:sldId id="345" r:id="rId23"/>
    <p:sldId id="346" r:id="rId24"/>
    <p:sldId id="347" r:id="rId25"/>
    <p:sldId id="348" r:id="rId26"/>
    <p:sldId id="267" r:id="rId27"/>
    <p:sldId id="268" r:id="rId28"/>
    <p:sldId id="378" r:id="rId29"/>
    <p:sldId id="379" r:id="rId30"/>
    <p:sldId id="380" r:id="rId31"/>
    <p:sldId id="269" r:id="rId32"/>
    <p:sldId id="270" r:id="rId33"/>
    <p:sldId id="272" r:id="rId34"/>
    <p:sldId id="274" r:id="rId35"/>
    <p:sldId id="344" r:id="rId36"/>
    <p:sldId id="383" r:id="rId37"/>
    <p:sldId id="384" r:id="rId38"/>
    <p:sldId id="385" r:id="rId39"/>
    <p:sldId id="386" r:id="rId40"/>
    <p:sldId id="387" r:id="rId41"/>
    <p:sldId id="388" r:id="rId42"/>
    <p:sldId id="389" r:id="rId43"/>
    <p:sldId id="390" r:id="rId44"/>
    <p:sldId id="391" r:id="rId45"/>
    <p:sldId id="392" r:id="rId46"/>
    <p:sldId id="393" r:id="rId47"/>
    <p:sldId id="394" r:id="rId48"/>
    <p:sldId id="275" r:id="rId49"/>
    <p:sldId id="421" r:id="rId50"/>
    <p:sldId id="422" r:id="rId51"/>
    <p:sldId id="423" r:id="rId52"/>
    <p:sldId id="276" r:id="rId53"/>
    <p:sldId id="277" r:id="rId54"/>
    <p:sldId id="278" r:id="rId55"/>
    <p:sldId id="279" r:id="rId56"/>
    <p:sldId id="395" r:id="rId57"/>
    <p:sldId id="281" r:id="rId58"/>
    <p:sldId id="397" r:id="rId59"/>
    <p:sldId id="282" r:id="rId60"/>
    <p:sldId id="398" r:id="rId61"/>
    <p:sldId id="283" r:id="rId62"/>
    <p:sldId id="399" r:id="rId63"/>
    <p:sldId id="400" r:id="rId64"/>
    <p:sldId id="284" r:id="rId65"/>
    <p:sldId id="285" r:id="rId66"/>
    <p:sldId id="286" r:id="rId67"/>
    <p:sldId id="401" r:id="rId68"/>
    <p:sldId id="402" r:id="rId69"/>
    <p:sldId id="403" r:id="rId70"/>
    <p:sldId id="287" r:id="rId71"/>
    <p:sldId id="404" r:id="rId72"/>
    <p:sldId id="288" r:id="rId73"/>
    <p:sldId id="290" r:id="rId74"/>
    <p:sldId id="405" r:id="rId75"/>
    <p:sldId id="291" r:id="rId76"/>
    <p:sldId id="406" r:id="rId77"/>
    <p:sldId id="350" r:id="rId78"/>
    <p:sldId id="351" r:id="rId79"/>
    <p:sldId id="352" r:id="rId80"/>
    <p:sldId id="293" r:id="rId81"/>
    <p:sldId id="407" r:id="rId82"/>
    <p:sldId id="294" r:id="rId83"/>
    <p:sldId id="295" r:id="rId84"/>
    <p:sldId id="409" r:id="rId85"/>
    <p:sldId id="410" r:id="rId86"/>
    <p:sldId id="408" r:id="rId87"/>
    <p:sldId id="297" r:id="rId88"/>
    <p:sldId id="353" r:id="rId89"/>
    <p:sldId id="354" r:id="rId90"/>
    <p:sldId id="355" r:id="rId91"/>
    <p:sldId id="356" r:id="rId92"/>
    <p:sldId id="357" r:id="rId93"/>
    <p:sldId id="358" r:id="rId94"/>
    <p:sldId id="301" r:id="rId95"/>
    <p:sldId id="359" r:id="rId96"/>
    <p:sldId id="360" r:id="rId97"/>
    <p:sldId id="361" r:id="rId98"/>
    <p:sldId id="362" r:id="rId99"/>
    <p:sldId id="303" r:id="rId100"/>
    <p:sldId id="304" r:id="rId101"/>
    <p:sldId id="305" r:id="rId102"/>
    <p:sldId id="306" r:id="rId103"/>
    <p:sldId id="309" r:id="rId104"/>
    <p:sldId id="413" r:id="rId105"/>
    <p:sldId id="310" r:id="rId106"/>
    <p:sldId id="363" r:id="rId107"/>
    <p:sldId id="414" r:id="rId108"/>
    <p:sldId id="311" r:id="rId109"/>
    <p:sldId id="312" r:id="rId110"/>
    <p:sldId id="364" r:id="rId111"/>
    <p:sldId id="313" r:id="rId112"/>
    <p:sldId id="314" r:id="rId113"/>
    <p:sldId id="415" r:id="rId114"/>
    <p:sldId id="315" r:id="rId115"/>
    <p:sldId id="365" r:id="rId116"/>
    <p:sldId id="316" r:id="rId117"/>
    <p:sldId id="318" r:id="rId118"/>
    <p:sldId id="416" r:id="rId119"/>
    <p:sldId id="319" r:id="rId120"/>
    <p:sldId id="440" r:id="rId121"/>
    <p:sldId id="320" r:id="rId122"/>
    <p:sldId id="321" r:id="rId123"/>
    <p:sldId id="444" r:id="rId124"/>
    <p:sldId id="417" r:id="rId125"/>
    <p:sldId id="323" r:id="rId126"/>
    <p:sldId id="367" r:id="rId127"/>
    <p:sldId id="443" r:id="rId128"/>
    <p:sldId id="324" r:id="rId129"/>
    <p:sldId id="325" r:id="rId130"/>
    <p:sldId id="428" r:id="rId131"/>
    <p:sldId id="429" r:id="rId132"/>
    <p:sldId id="430" r:id="rId133"/>
    <p:sldId id="432" r:id="rId134"/>
    <p:sldId id="433" r:id="rId135"/>
    <p:sldId id="437" r:id="rId136"/>
    <p:sldId id="438" r:id="rId137"/>
    <p:sldId id="439" r:id="rId138"/>
    <p:sldId id="368" r:id="rId139"/>
    <p:sldId id="369" r:id="rId140"/>
    <p:sldId id="370" r:id="rId141"/>
    <p:sldId id="419" r:id="rId142"/>
    <p:sldId id="371" r:id="rId143"/>
    <p:sldId id="327" r:id="rId144"/>
    <p:sldId id="412" r:id="rId145"/>
    <p:sldId id="329" r:id="rId146"/>
    <p:sldId id="330" r:id="rId147"/>
    <p:sldId id="373" r:id="rId148"/>
    <p:sldId id="375" r:id="rId149"/>
    <p:sldId id="376" r:id="rId150"/>
    <p:sldId id="441" r:id="rId151"/>
    <p:sldId id="442" r:id="rId152"/>
    <p:sldId id="420" r:id="rId153"/>
    <p:sldId id="424" r:id="rId154"/>
    <p:sldId id="425" r:id="rId155"/>
    <p:sldId id="426" r:id="rId156"/>
    <p:sldId id="454" r:id="rId157"/>
    <p:sldId id="455" r:id="rId158"/>
    <p:sldId id="456" r:id="rId159"/>
    <p:sldId id="457" r:id="rId160"/>
    <p:sldId id="427" r:id="rId161"/>
    <p:sldId id="458" r:id="rId162"/>
    <p:sldId id="459" r:id="rId163"/>
    <p:sldId id="460" r:id="rId164"/>
    <p:sldId id="461" r:id="rId165"/>
    <p:sldId id="462" r:id="rId166"/>
    <p:sldId id="463" r:id="rId167"/>
    <p:sldId id="464" r:id="rId168"/>
    <p:sldId id="465" r:id="rId169"/>
    <p:sldId id="466" r:id="rId170"/>
    <p:sldId id="467" r:id="rId171"/>
    <p:sldId id="468" r:id="rId172"/>
    <p:sldId id="469" r:id="rId173"/>
    <p:sldId id="470" r:id="rId174"/>
    <p:sldId id="471" r:id="rId175"/>
    <p:sldId id="472" r:id="rId176"/>
    <p:sldId id="473" r:id="rId177"/>
    <p:sldId id="474" r:id="rId178"/>
    <p:sldId id="475" r:id="rId179"/>
    <p:sldId id="476" r:id="rId180"/>
    <p:sldId id="477" r:id="rId181"/>
    <p:sldId id="478" r:id="rId182"/>
    <p:sldId id="479" r:id="rId183"/>
    <p:sldId id="480" r:id="rId184"/>
    <p:sldId id="481" r:id="rId185"/>
    <p:sldId id="482" r:id="rId186"/>
    <p:sldId id="483" r:id="rId187"/>
    <p:sldId id="484" r:id="rId188"/>
    <p:sldId id="485" r:id="rId189"/>
    <p:sldId id="445" r:id="rId190"/>
    <p:sldId id="446" r:id="rId191"/>
    <p:sldId id="447" r:id="rId192"/>
    <p:sldId id="448" r:id="rId193"/>
    <p:sldId id="449" r:id="rId194"/>
    <p:sldId id="450" r:id="rId195"/>
    <p:sldId id="451" r:id="rId196"/>
    <p:sldId id="452" r:id="rId197"/>
    <p:sldId id="453" r:id="rId198"/>
  </p:sldIdLst>
  <p:sldSz cx="17881600" cy="10058400"/>
  <p:notesSz cx="7772400" cy="100584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 varScale="1">
        <p:scale>
          <a:sx n="57" d="100"/>
          <a:sy n="57" d="100"/>
        </p:scale>
        <p:origin x="750" y="96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96" Type="http://schemas.openxmlformats.org/officeDocument/2006/relationships/slide" Target="slides/slide195.xml"/><Relationship Id="rId200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1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notesMaster" Target="notesMasters/notesMaster1.xml"/><Relationship Id="rId203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8E5C6-5FC0-4B40-AD46-C50F0D8D535E}" type="datetimeFigureOut">
              <a:rPr lang="es-AR" smtClean="0"/>
              <a:t>1/10/2021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5F0BB-EFD1-4183-A60C-ED2E941D4F5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9215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F0BB-EFD1-4183-A60C-ED2E941D4F5A}" type="slidenum">
              <a:rPr lang="es-AR" smtClean="0"/>
              <a:t>29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29908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F0BB-EFD1-4183-A60C-ED2E941D4F5A}" type="slidenum">
              <a:rPr lang="es-AR" smtClean="0"/>
              <a:t>64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989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5F0BB-EFD1-4183-A60C-ED2E941D4F5A}" type="slidenum">
              <a:rPr lang="es-AR" smtClean="0"/>
              <a:t>82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5189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6"/>
            <a:ext cx="125171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A796B-3B0F-4AE2-BB59-742C7E5629CE}" type="datetime1">
              <a:rPr lang="en-US" smtClean="0"/>
              <a:t>10/1/2021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5678" y="553084"/>
            <a:ext cx="13110249" cy="849784"/>
          </a:xfrm>
        </p:spPr>
        <p:txBody>
          <a:bodyPr lIns="0" tIns="0" rIns="0" bIns="0"/>
          <a:lstStyle>
            <a:lvl1pPr>
              <a:defRPr sz="5522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2355" y="1883413"/>
            <a:ext cx="14096894" cy="708014"/>
          </a:xfrm>
        </p:spPr>
        <p:txBody>
          <a:bodyPr lIns="0" tIns="0" rIns="0" bIns="0"/>
          <a:lstStyle>
            <a:lvl1pPr>
              <a:defRPr sz="4601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96CC-7CFA-459F-A3F6-E686DF225249}" type="datetime1">
              <a:rPr lang="en-US" smtClean="0"/>
              <a:t>10/1/2021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5678" y="553084"/>
            <a:ext cx="13110249" cy="849784"/>
          </a:xfrm>
        </p:spPr>
        <p:txBody>
          <a:bodyPr lIns="0" tIns="0" rIns="0" bIns="0"/>
          <a:lstStyle>
            <a:lvl1pPr>
              <a:defRPr sz="5522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4"/>
            <a:ext cx="777849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4"/>
            <a:ext cx="777849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394D7-784C-4034-8947-062334FCF211}" type="datetime1">
              <a:rPr lang="en-US" smtClean="0"/>
              <a:t>10/1/2021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5678" y="553084"/>
            <a:ext cx="13110249" cy="849784"/>
          </a:xfrm>
        </p:spPr>
        <p:txBody>
          <a:bodyPr lIns="0" tIns="0" rIns="0" bIns="0"/>
          <a:lstStyle>
            <a:lvl1pPr>
              <a:defRPr sz="5522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19486-B4CA-4BE9-813C-7E034135DD1A}" type="datetime1">
              <a:rPr lang="en-US" smtClean="0"/>
              <a:t>10/1/2021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E6A42-88A4-43A8-B82C-6CCFCCEC6F5E}" type="datetime1">
              <a:rPr lang="en-US" smtClean="0"/>
              <a:t>10/1/2021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5678" y="553084"/>
            <a:ext cx="1311024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2355" y="1883413"/>
            <a:ext cx="14096894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4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EEFBD-82E2-4E9A-808B-E9CB259AAA86}" type="datetime1">
              <a:rPr lang="en-US" smtClean="0"/>
              <a:t>10/1/2021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051804">
        <a:defRPr>
          <a:latin typeface="+mn-lt"/>
          <a:ea typeface="+mn-ea"/>
          <a:cs typeface="+mn-cs"/>
        </a:defRPr>
      </a:lvl2pPr>
      <a:lvl3pPr marL="2103606">
        <a:defRPr>
          <a:latin typeface="+mn-lt"/>
          <a:ea typeface="+mn-ea"/>
          <a:cs typeface="+mn-cs"/>
        </a:defRPr>
      </a:lvl3pPr>
      <a:lvl4pPr marL="3155410">
        <a:defRPr>
          <a:latin typeface="+mn-lt"/>
          <a:ea typeface="+mn-ea"/>
          <a:cs typeface="+mn-cs"/>
        </a:defRPr>
      </a:lvl4pPr>
      <a:lvl5pPr marL="4207214">
        <a:defRPr>
          <a:latin typeface="+mn-lt"/>
          <a:ea typeface="+mn-ea"/>
          <a:cs typeface="+mn-cs"/>
        </a:defRPr>
      </a:lvl5pPr>
      <a:lvl6pPr marL="5259018">
        <a:defRPr>
          <a:latin typeface="+mn-lt"/>
          <a:ea typeface="+mn-ea"/>
          <a:cs typeface="+mn-cs"/>
        </a:defRPr>
      </a:lvl6pPr>
      <a:lvl7pPr marL="6310822">
        <a:defRPr>
          <a:latin typeface="+mn-lt"/>
          <a:ea typeface="+mn-ea"/>
          <a:cs typeface="+mn-cs"/>
        </a:defRPr>
      </a:lvl7pPr>
      <a:lvl8pPr marL="7362624">
        <a:defRPr>
          <a:latin typeface="+mn-lt"/>
          <a:ea typeface="+mn-ea"/>
          <a:cs typeface="+mn-cs"/>
        </a:defRPr>
      </a:lvl8pPr>
      <a:lvl9pPr marL="841442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051804">
        <a:defRPr>
          <a:latin typeface="+mn-lt"/>
          <a:ea typeface="+mn-ea"/>
          <a:cs typeface="+mn-cs"/>
        </a:defRPr>
      </a:lvl2pPr>
      <a:lvl3pPr marL="2103606">
        <a:defRPr>
          <a:latin typeface="+mn-lt"/>
          <a:ea typeface="+mn-ea"/>
          <a:cs typeface="+mn-cs"/>
        </a:defRPr>
      </a:lvl3pPr>
      <a:lvl4pPr marL="3155410">
        <a:defRPr>
          <a:latin typeface="+mn-lt"/>
          <a:ea typeface="+mn-ea"/>
          <a:cs typeface="+mn-cs"/>
        </a:defRPr>
      </a:lvl4pPr>
      <a:lvl5pPr marL="4207214">
        <a:defRPr>
          <a:latin typeface="+mn-lt"/>
          <a:ea typeface="+mn-ea"/>
          <a:cs typeface="+mn-cs"/>
        </a:defRPr>
      </a:lvl5pPr>
      <a:lvl6pPr marL="5259018">
        <a:defRPr>
          <a:latin typeface="+mn-lt"/>
          <a:ea typeface="+mn-ea"/>
          <a:cs typeface="+mn-cs"/>
        </a:defRPr>
      </a:lvl6pPr>
      <a:lvl7pPr marL="6310822">
        <a:defRPr>
          <a:latin typeface="+mn-lt"/>
          <a:ea typeface="+mn-ea"/>
          <a:cs typeface="+mn-cs"/>
        </a:defRPr>
      </a:lvl7pPr>
      <a:lvl8pPr marL="7362624">
        <a:defRPr>
          <a:latin typeface="+mn-lt"/>
          <a:ea typeface="+mn-ea"/>
          <a:cs typeface="+mn-cs"/>
        </a:defRPr>
      </a:lvl8pPr>
      <a:lvl9pPr marL="841442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emf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0.emf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image" Target="../media/image142.emf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9.emf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emf"/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emf"/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emf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emf"/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emf"/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emf"/><Relationship Id="rId1" Type="http://schemas.openxmlformats.org/officeDocument/2006/relationships/slideLayout" Target="../slideLayouts/slideLayout5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emf"/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emf"/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5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emf"/><Relationship Id="rId1" Type="http://schemas.openxmlformats.org/officeDocument/2006/relationships/slideLayout" Target="../slideLayouts/slideLayout5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emf"/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2" Type="http://schemas.openxmlformats.org/officeDocument/2006/relationships/image" Target="../media/image166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8.emf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emf"/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emf"/><Relationship Id="rId1" Type="http://schemas.openxmlformats.org/officeDocument/2006/relationships/slideLayout" Target="../slideLayouts/slideLayout5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emf"/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emf"/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emf"/><Relationship Id="rId1" Type="http://schemas.openxmlformats.org/officeDocument/2006/relationships/slideLayout" Target="../slideLayouts/slideLayout5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emf"/><Relationship Id="rId1" Type="http://schemas.openxmlformats.org/officeDocument/2006/relationships/slideLayout" Target="../slideLayouts/slideLayout5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emf"/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emf"/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emf"/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emf"/><Relationship Id="rId1" Type="http://schemas.openxmlformats.org/officeDocument/2006/relationships/slideLayout" Target="../slideLayouts/slideLayout5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emf"/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emf"/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emf"/><Relationship Id="rId1" Type="http://schemas.openxmlformats.org/officeDocument/2006/relationships/slideLayout" Target="../slideLayouts/slideLayout5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emf"/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emf"/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emf"/><Relationship Id="rId1" Type="http://schemas.openxmlformats.org/officeDocument/2006/relationships/slideLayout" Target="../slideLayouts/slideLayout5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emf"/><Relationship Id="rId1" Type="http://schemas.openxmlformats.org/officeDocument/2006/relationships/slideLayout" Target="../slideLayouts/slideLayout5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emf"/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emf"/><Relationship Id="rId1" Type="http://schemas.openxmlformats.org/officeDocument/2006/relationships/slideLayout" Target="../slideLayouts/slideLayout5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emf"/><Relationship Id="rId1" Type="http://schemas.openxmlformats.org/officeDocument/2006/relationships/slideLayout" Target="../slideLayouts/slideLayout5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emf"/><Relationship Id="rId1" Type="http://schemas.openxmlformats.org/officeDocument/2006/relationships/slideLayout" Target="../slideLayouts/slideLayout5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emf"/><Relationship Id="rId1" Type="http://schemas.openxmlformats.org/officeDocument/2006/relationships/slideLayout" Target="../slideLayouts/slideLayout5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emf"/><Relationship Id="rId1" Type="http://schemas.openxmlformats.org/officeDocument/2006/relationships/slideLayout" Target="../slideLayouts/slideLayout5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emf"/><Relationship Id="rId1" Type="http://schemas.openxmlformats.org/officeDocument/2006/relationships/slideLayout" Target="../slideLayouts/slideLayout5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5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emf"/><Relationship Id="rId1" Type="http://schemas.openxmlformats.org/officeDocument/2006/relationships/slideLayout" Target="../slideLayouts/slideLayout5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emf"/><Relationship Id="rId1" Type="http://schemas.openxmlformats.org/officeDocument/2006/relationships/slideLayout" Target="../slideLayouts/slideLayout5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emf"/><Relationship Id="rId1" Type="http://schemas.openxmlformats.org/officeDocument/2006/relationships/slideLayout" Target="../slideLayouts/slideLayout5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emf"/><Relationship Id="rId1" Type="http://schemas.openxmlformats.org/officeDocument/2006/relationships/slideLayout" Target="../slideLayouts/slideLayout5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emf"/><Relationship Id="rId1" Type="http://schemas.openxmlformats.org/officeDocument/2006/relationships/slideLayout" Target="../slideLayouts/slideLayout5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emf"/><Relationship Id="rId1" Type="http://schemas.openxmlformats.org/officeDocument/2006/relationships/slideLayout" Target="../slideLayouts/slideLayout5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emf"/><Relationship Id="rId1" Type="http://schemas.openxmlformats.org/officeDocument/2006/relationships/slideLayout" Target="../slideLayouts/slideLayout5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emf"/><Relationship Id="rId1" Type="http://schemas.openxmlformats.org/officeDocument/2006/relationships/slideLayout" Target="../slideLayouts/slideLayout5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emf"/><Relationship Id="rId1" Type="http://schemas.openxmlformats.org/officeDocument/2006/relationships/slideLayout" Target="../slideLayouts/slideLayout5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1930400" y="1546631"/>
            <a:ext cx="13563600" cy="6691334"/>
          </a:xfrm>
          <a:prstGeom prst="rect">
            <a:avLst/>
          </a:prstGeom>
          <a:ln w="76200">
            <a:solidFill>
              <a:srgbClr val="C00000"/>
            </a:solidFill>
          </a:ln>
        </p:spPr>
        <p:txBody>
          <a:bodyPr vert="horz" wrap="square" lIns="0" tIns="5989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065338" marR="2334419" indent="36513" algn="ctr">
              <a:lnSpc>
                <a:spcPct val="191900"/>
              </a:lnSpc>
              <a:spcBef>
                <a:spcPts val="469"/>
              </a:spcBef>
            </a:pPr>
            <a:r>
              <a:rPr lang="es-AR" sz="8000" b="1" kern="0" dirty="0">
                <a:solidFill>
                  <a:srgbClr val="000000"/>
                </a:solidFill>
              </a:rPr>
              <a:t>P</a:t>
            </a:r>
            <a:r>
              <a:rPr lang="es-AR" sz="8000" b="1" kern="0" spc="-12" dirty="0">
                <a:solidFill>
                  <a:srgbClr val="000000"/>
                </a:solidFill>
              </a:rPr>
              <a:t>ROTECCIÓN</a:t>
            </a:r>
            <a:r>
              <a:rPr lang="es-AR" sz="8000" b="1" kern="0" spc="-35" dirty="0">
                <a:solidFill>
                  <a:srgbClr val="000000"/>
                </a:solidFill>
              </a:rPr>
              <a:t> </a:t>
            </a:r>
            <a:r>
              <a:rPr lang="es-AR" sz="8000" b="1" kern="0" spc="-12" dirty="0" smtClean="0">
                <a:solidFill>
                  <a:srgbClr val="000000"/>
                </a:solidFill>
              </a:rPr>
              <a:t>DE </a:t>
            </a:r>
            <a:r>
              <a:rPr lang="es-AR" sz="8000" b="1" kern="0" dirty="0" smtClean="0">
                <a:solidFill>
                  <a:srgbClr val="000000"/>
                </a:solidFill>
              </a:rPr>
              <a:t>GENERADORES</a:t>
            </a:r>
            <a:endParaRPr lang="es-AR" sz="8000" b="1" kern="0" dirty="0">
              <a:solidFill>
                <a:sysClr val="windowText" lastClr="000000"/>
              </a:solidFill>
            </a:endParaRPr>
          </a:p>
          <a:p>
            <a:pPr marL="3571749" marR="2334419" indent="-2300820">
              <a:lnSpc>
                <a:spcPct val="191900"/>
              </a:lnSpc>
              <a:spcBef>
                <a:spcPts val="469"/>
              </a:spcBef>
            </a:pPr>
            <a:endParaRPr lang="es-AR" sz="72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444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78000" y="1143000"/>
            <a:ext cx="14176719" cy="2657308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371072" rIns="0" bIns="0" rtlCol="0">
            <a:spAutoFit/>
          </a:bodyPr>
          <a:lstStyle/>
          <a:p>
            <a:pPr marR="146083" algn="ctr">
              <a:spcBef>
                <a:spcPts val="2922"/>
              </a:spcBef>
            </a:pPr>
            <a:r>
              <a:rPr sz="5982" b="1" spc="-12" dirty="0">
                <a:latin typeface="Arial"/>
                <a:cs typeface="Arial"/>
              </a:rPr>
              <a:t>Protección</a:t>
            </a:r>
            <a:r>
              <a:rPr sz="5982" b="1" spc="-35" dirty="0">
                <a:latin typeface="Arial"/>
                <a:cs typeface="Arial"/>
              </a:rPr>
              <a:t> </a:t>
            </a:r>
            <a:r>
              <a:rPr sz="5982" b="1" spc="-12" dirty="0">
                <a:latin typeface="Arial"/>
                <a:cs typeface="Arial"/>
              </a:rPr>
              <a:t>del</a:t>
            </a:r>
            <a:r>
              <a:rPr sz="5982" b="1" spc="-35" dirty="0">
                <a:latin typeface="Arial"/>
                <a:cs typeface="Arial"/>
              </a:rPr>
              <a:t> </a:t>
            </a:r>
            <a:r>
              <a:rPr sz="5982" b="1" dirty="0">
                <a:latin typeface="Arial"/>
                <a:cs typeface="Arial"/>
              </a:rPr>
              <a:t>generador</a:t>
            </a:r>
            <a:endParaRPr sz="5982" dirty="0">
              <a:latin typeface="Arial"/>
              <a:cs typeface="Arial"/>
            </a:endParaRPr>
          </a:p>
          <a:p>
            <a:pPr marR="151927" algn="ctr">
              <a:spcBef>
                <a:spcPts val="5050"/>
              </a:spcBef>
            </a:pPr>
            <a:r>
              <a:rPr sz="4601" b="1" spc="-12" dirty="0">
                <a:latin typeface="Arial"/>
                <a:cs typeface="Arial"/>
              </a:rPr>
              <a:t>Objetivos</a:t>
            </a:r>
            <a:endParaRPr sz="4601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6600" y="3962400"/>
            <a:ext cx="13383443" cy="5570778"/>
          </a:xfrm>
          <a:prstGeom prst="rect">
            <a:avLst/>
          </a:prstGeom>
        </p:spPr>
        <p:txBody>
          <a:bodyPr vert="horz" wrap="square" lIns="0" tIns="75968" rIns="0" bIns="0" rtlCol="0">
            <a:spAutoFit/>
          </a:bodyPr>
          <a:lstStyle/>
          <a:p>
            <a:pPr marL="553657" marR="11688" indent="-525901">
              <a:lnSpc>
                <a:spcPts val="5292"/>
              </a:lnSpc>
              <a:spcBef>
                <a:spcPts val="598"/>
              </a:spcBef>
              <a:buFont typeface="Wingdings"/>
              <a:buChar char=""/>
              <a:tabLst>
                <a:tab pos="555117" algn="l"/>
                <a:tab pos="4093267" algn="l"/>
                <a:tab pos="5586245" algn="l"/>
                <a:tab pos="8475783" algn="l"/>
                <a:tab pos="10326664" algn="l"/>
              </a:tabLst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crib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r	el	diseño	del	generador,  conexiones,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sz="4601" b="1" spc="-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puesta a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tierra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12"/>
              </a:spcBef>
              <a:buClr>
                <a:srgbClr val="006FC0"/>
              </a:buClr>
              <a:buFont typeface="Wingdings"/>
              <a:buChar char=""/>
            </a:pPr>
            <a:endParaRPr sz="4601" dirty="0">
              <a:latin typeface="Arial"/>
              <a:cs typeface="Arial"/>
            </a:endParaRPr>
          </a:p>
          <a:p>
            <a:pPr marL="553657" marR="13146" indent="-525901">
              <a:lnSpc>
                <a:spcPts val="5292"/>
              </a:lnSpc>
              <a:buFont typeface="Wingdings"/>
              <a:buChar char=""/>
              <a:tabLst>
                <a:tab pos="555117" algn="l"/>
                <a:tab pos="3178785" algn="l"/>
                <a:tab pos="4115182" algn="l"/>
                <a:tab pos="7553994" algn="l"/>
                <a:tab pos="9789076" algn="l"/>
                <a:tab pos="11730531" algn="l"/>
                <a:tab pos="12862680" algn="l"/>
              </a:tabLst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Disc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u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tir	la	protecc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ón	contra	fal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la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s	en	el  estator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sz="4601" b="1" spc="-8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fallas en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el</a:t>
            </a:r>
            <a:r>
              <a:rPr sz="4601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rotor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del</a:t>
            </a:r>
            <a:r>
              <a:rPr sz="4601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generador.</a:t>
            </a:r>
            <a:endParaRPr sz="460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6FC0"/>
              </a:buClr>
              <a:buFont typeface="Wingdings"/>
              <a:buChar char=""/>
            </a:pPr>
            <a:endParaRPr sz="4601" dirty="0">
              <a:latin typeface="Arial"/>
              <a:cs typeface="Arial"/>
            </a:endParaRPr>
          </a:p>
          <a:p>
            <a:pPr marL="553657" marR="14609" indent="-525901">
              <a:lnSpc>
                <a:spcPts val="5292"/>
              </a:lnSpc>
              <a:buFont typeface="Wingdings"/>
              <a:buChar char=""/>
              <a:tabLst>
                <a:tab pos="555117" algn="l"/>
              </a:tabLst>
            </a:pP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Describir</a:t>
            </a:r>
            <a:r>
              <a:rPr sz="4601" b="1" spc="7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la</a:t>
            </a:r>
            <a:r>
              <a:rPr sz="4601" b="1" spc="7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73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del</a:t>
            </a:r>
            <a:r>
              <a:rPr sz="4601" b="1" spc="74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generador</a:t>
            </a:r>
            <a:r>
              <a:rPr sz="4601" b="1" spc="75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 </a:t>
            </a:r>
            <a:r>
              <a:rPr sz="4601" b="1" spc="-124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condiciones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 funcionamiento</a:t>
            </a:r>
            <a:r>
              <a:rPr sz="4601" b="1" spc="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anormales</a:t>
            </a:r>
            <a:endParaRPr sz="4601" dirty="0">
              <a:latin typeface="Arial"/>
              <a:cs typeface="Arial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78000" y="3048000"/>
            <a:ext cx="14505425" cy="294322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390064" rIns="0" bIns="0" rtlCol="0">
            <a:spAutoFit/>
          </a:bodyPr>
          <a:lstStyle/>
          <a:p>
            <a:pPr marR="67197" algn="ctr">
              <a:spcBef>
                <a:spcPts val="3071"/>
              </a:spcBef>
            </a:pPr>
            <a:r>
              <a:rPr sz="5522" b="1" spc="-12" dirty="0">
                <a:latin typeface="Arial"/>
                <a:cs typeface="Arial"/>
              </a:rPr>
              <a:t>DISEÑO </a:t>
            </a:r>
            <a:r>
              <a:rPr sz="5522" b="1" dirty="0">
                <a:latin typeface="Arial"/>
                <a:cs typeface="Arial"/>
              </a:rPr>
              <a:t>DEL </a:t>
            </a:r>
            <a:r>
              <a:rPr sz="5522" b="1" spc="-12" dirty="0">
                <a:latin typeface="Arial"/>
                <a:cs typeface="Arial"/>
              </a:rPr>
              <a:t>GENERADOR,</a:t>
            </a:r>
            <a:r>
              <a:rPr sz="5522" b="1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CONEXIONES</a:t>
            </a:r>
            <a:endParaRPr sz="5522">
              <a:latin typeface="Arial"/>
              <a:cs typeface="Arial"/>
            </a:endParaRPr>
          </a:p>
          <a:p>
            <a:pPr>
              <a:spcBef>
                <a:spcPts val="23"/>
              </a:spcBef>
            </a:pPr>
            <a:endParaRPr sz="5522">
              <a:latin typeface="Arial"/>
              <a:cs typeface="Arial"/>
            </a:endParaRPr>
          </a:p>
          <a:p>
            <a:pPr marR="68660" algn="ctr">
              <a:spcBef>
                <a:spcPts val="12"/>
              </a:spcBef>
            </a:pPr>
            <a:r>
              <a:rPr sz="5522" b="1" dirty="0">
                <a:latin typeface="Arial"/>
                <a:cs typeface="Arial"/>
              </a:rPr>
              <a:t>Y</a:t>
            </a:r>
            <a:r>
              <a:rPr sz="5522" b="1" spc="-23" dirty="0">
                <a:latin typeface="Arial"/>
                <a:cs typeface="Arial"/>
              </a:rPr>
              <a:t> </a:t>
            </a:r>
            <a:r>
              <a:rPr sz="5522" b="1" dirty="0">
                <a:latin typeface="Arial"/>
                <a:cs typeface="Arial"/>
              </a:rPr>
              <a:t>FORMAS</a:t>
            </a:r>
            <a:r>
              <a:rPr sz="5522" b="1" spc="-12" dirty="0">
                <a:latin typeface="Arial"/>
                <a:cs typeface="Arial"/>
              </a:rPr>
              <a:t> DE</a:t>
            </a:r>
            <a:r>
              <a:rPr sz="5522" b="1" spc="-46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PUESTA</a:t>
            </a:r>
            <a:r>
              <a:rPr sz="5522" b="1" spc="-46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A TIERRA</a:t>
            </a:r>
            <a:endParaRPr sz="5522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93156" y="2326214"/>
            <a:ext cx="149011" cy="207950"/>
          </a:xfrm>
          <a:prstGeom prst="rect">
            <a:avLst/>
          </a:prstGeom>
        </p:spPr>
        <p:txBody>
          <a:bodyPr vert="horz" wrap="square" lIns="0" tIns="30679" rIns="0" bIns="0" rtlCol="0">
            <a:spAutoFit/>
          </a:bodyPr>
          <a:lstStyle/>
          <a:p>
            <a:pPr marL="29217">
              <a:spcBef>
                <a:spcPts val="242"/>
              </a:spcBef>
            </a:pPr>
            <a:r>
              <a:rPr sz="1150" spc="35" dirty="0">
                <a:solidFill>
                  <a:srgbClr val="7BA2C4"/>
                </a:solidFill>
                <a:latin typeface="Microsoft Sans Serif"/>
                <a:cs typeface="Microsoft Sans Serif"/>
              </a:rPr>
              <a:t>=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609600"/>
            <a:ext cx="13639799" cy="87447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920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762001"/>
            <a:ext cx="13868399" cy="8763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748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6600" y="914400"/>
            <a:ext cx="14176719" cy="2126709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353541" rIns="0" bIns="0" rtlCol="0">
            <a:spAutoFit/>
          </a:bodyPr>
          <a:lstStyle/>
          <a:p>
            <a:pPr marL="5020900" marR="1983818" indent="-3440274">
              <a:lnSpc>
                <a:spcPts val="6879"/>
              </a:lnSpc>
              <a:spcBef>
                <a:spcPts val="2784"/>
              </a:spcBef>
            </a:pPr>
            <a:r>
              <a:rPr sz="5982" spc="-12" dirty="0"/>
              <a:t>Componentes principales </a:t>
            </a:r>
            <a:r>
              <a:rPr sz="5982" dirty="0"/>
              <a:t>del </a:t>
            </a:r>
            <a:r>
              <a:rPr sz="5982" spc="-1633" dirty="0"/>
              <a:t> </a:t>
            </a:r>
            <a:r>
              <a:rPr sz="5982" dirty="0"/>
              <a:t>generador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0000" y="3200400"/>
            <a:ext cx="10899887" cy="6249155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1079560" indent="-1051804">
              <a:lnSpc>
                <a:spcPts val="7029"/>
              </a:lnSpc>
              <a:spcBef>
                <a:spcPts val="230"/>
              </a:spcBef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982" b="1" spc="-12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5982" dirty="0">
              <a:latin typeface="Arial"/>
              <a:cs typeface="Arial"/>
            </a:endParaRPr>
          </a:p>
          <a:p>
            <a:pPr marL="2594449" lvl="1" indent="-464546">
              <a:lnSpc>
                <a:spcPts val="6879"/>
              </a:lnSpc>
              <a:buChar char="-"/>
              <a:tabLst>
                <a:tab pos="2595910" algn="l"/>
              </a:tabLst>
            </a:pPr>
            <a:r>
              <a:rPr sz="5982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Núcleo</a:t>
            </a:r>
            <a:r>
              <a:rPr lang="en-US" sz="5982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5982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Laminado</a:t>
            </a:r>
            <a:endParaRPr sz="5982" dirty="0">
              <a:latin typeface="Arial"/>
              <a:cs typeface="Arial"/>
            </a:endParaRPr>
          </a:p>
          <a:p>
            <a:pPr marL="2594449" lvl="1" indent="-464546">
              <a:lnSpc>
                <a:spcPts val="6879"/>
              </a:lnSpc>
              <a:buChar char="-"/>
              <a:tabLst>
                <a:tab pos="2595910" algn="l"/>
              </a:tabLst>
            </a:pPr>
            <a:r>
              <a:rPr sz="5982" b="1" spc="-12" dirty="0">
                <a:solidFill>
                  <a:srgbClr val="00AF50"/>
                </a:solidFill>
                <a:latin typeface="Arial"/>
                <a:cs typeface="Arial"/>
              </a:rPr>
              <a:t>Bobinado</a:t>
            </a:r>
            <a:endParaRPr sz="5982" dirty="0">
              <a:latin typeface="Arial"/>
              <a:cs typeface="Arial"/>
            </a:endParaRPr>
          </a:p>
          <a:p>
            <a:pPr marL="1079560" indent="-1051804">
              <a:lnSpc>
                <a:spcPts val="6879"/>
              </a:lnSpc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982" b="1" spc="-12" dirty="0">
                <a:solidFill>
                  <a:srgbClr val="00AF50"/>
                </a:solidFill>
                <a:latin typeface="Arial"/>
                <a:cs typeface="Arial"/>
              </a:rPr>
              <a:t>Rotor</a:t>
            </a:r>
            <a:endParaRPr sz="5982" dirty="0">
              <a:latin typeface="Arial"/>
              <a:cs typeface="Arial"/>
            </a:endParaRPr>
          </a:p>
          <a:p>
            <a:pPr marL="2594449" lvl="1" indent="-464546">
              <a:lnSpc>
                <a:spcPts val="6891"/>
              </a:lnSpc>
              <a:buChar char="-"/>
              <a:tabLst>
                <a:tab pos="2595910" algn="l"/>
              </a:tabLst>
            </a:pPr>
            <a:r>
              <a:rPr sz="5982" b="1" dirty="0">
                <a:solidFill>
                  <a:srgbClr val="00AF50"/>
                </a:solidFill>
                <a:latin typeface="Arial"/>
                <a:cs typeface="Arial"/>
              </a:rPr>
              <a:t>Eje</a:t>
            </a:r>
            <a:endParaRPr sz="5982" dirty="0">
              <a:latin typeface="Arial"/>
              <a:cs typeface="Arial"/>
            </a:endParaRPr>
          </a:p>
          <a:p>
            <a:pPr marL="2594449" lvl="1" indent="-464546">
              <a:lnSpc>
                <a:spcPts val="6891"/>
              </a:lnSpc>
              <a:buChar char="-"/>
              <a:tabLst>
                <a:tab pos="2595910" algn="l"/>
              </a:tabLst>
            </a:pPr>
            <a:r>
              <a:rPr sz="5982" b="1" dirty="0">
                <a:solidFill>
                  <a:srgbClr val="00AF50"/>
                </a:solidFill>
                <a:latin typeface="Arial"/>
                <a:cs typeface="Arial"/>
              </a:rPr>
              <a:t>Polos</a:t>
            </a:r>
            <a:endParaRPr sz="5982" dirty="0">
              <a:latin typeface="Arial"/>
              <a:cs typeface="Arial"/>
            </a:endParaRPr>
          </a:p>
          <a:p>
            <a:pPr marL="974379" indent="-946623">
              <a:lnSpc>
                <a:spcPts val="7029"/>
              </a:lnSpc>
              <a:buSzPct val="76923"/>
              <a:buFont typeface="Wingdings"/>
              <a:buChar char=""/>
              <a:tabLst>
                <a:tab pos="974379" algn="l"/>
                <a:tab pos="975840" algn="l"/>
              </a:tabLst>
            </a:pPr>
            <a:r>
              <a:rPr sz="5982" b="1" dirty="0">
                <a:solidFill>
                  <a:srgbClr val="00AF50"/>
                </a:solidFill>
                <a:latin typeface="Arial"/>
                <a:cs typeface="Arial"/>
              </a:rPr>
              <a:t>Anillos</a:t>
            </a:r>
            <a:r>
              <a:rPr sz="5982" b="1" spc="-9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982" b="1" spc="-12" dirty="0">
                <a:solidFill>
                  <a:srgbClr val="00AF50"/>
                </a:solidFill>
                <a:latin typeface="Arial"/>
                <a:cs typeface="Arial"/>
              </a:rPr>
              <a:t>colectores</a:t>
            </a:r>
            <a:endParaRPr sz="5982" dirty="0">
              <a:latin typeface="Arial"/>
              <a:cs typeface="Arial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0" y="1905001"/>
            <a:ext cx="10744199" cy="6934200"/>
          </a:xfrm>
          <a:prstGeom prst="rect">
            <a:avLst/>
          </a:prstGeom>
        </p:spPr>
      </p:pic>
      <p:sp>
        <p:nvSpPr>
          <p:cNvPr id="5" name="object 10"/>
          <p:cNvSpPr txBox="1">
            <a:spLocks/>
          </p:cNvSpPr>
          <p:nvPr/>
        </p:nvSpPr>
        <p:spPr>
          <a:xfrm>
            <a:off x="5423828" y="685802"/>
            <a:ext cx="6195741" cy="803301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46892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24969" algn="ctr">
              <a:spcBef>
                <a:spcPts val="1942"/>
              </a:spcBef>
            </a:pPr>
            <a:r>
              <a:rPr lang="es-AR" sz="3600" b="1" kern="0" spc="-12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b="1" kern="0" spc="-12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ÚCLEO DEL ESTATOR</a:t>
            </a:r>
            <a:endParaRPr lang="es-AR" sz="3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10"/>
          <p:cNvSpPr txBox="1">
            <a:spLocks/>
          </p:cNvSpPr>
          <p:nvPr/>
        </p:nvSpPr>
        <p:spPr>
          <a:xfrm>
            <a:off x="5435600" y="685800"/>
            <a:ext cx="6195741" cy="803301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46892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24969" algn="ctr">
              <a:spcBef>
                <a:spcPts val="1942"/>
              </a:spcBef>
            </a:pPr>
            <a:r>
              <a:rPr lang="es-AR" sz="3600" b="1" kern="0" spc="-12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b="1" kern="0" spc="-12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ÚCLEO DEL ESTATOR</a:t>
            </a:r>
            <a:endParaRPr lang="es-AR" sz="3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6152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 rotWithShape="1">
          <a:blip r:embed="rId2" cstate="print"/>
          <a:srcRect t="12089"/>
          <a:stretch/>
        </p:blipFill>
        <p:spPr>
          <a:xfrm>
            <a:off x="2529432" y="1600200"/>
            <a:ext cx="13090043" cy="7618977"/>
          </a:xfrm>
          <a:prstGeom prst="rect">
            <a:avLst/>
          </a:prstGeom>
        </p:spPr>
      </p:pic>
      <p:sp>
        <p:nvSpPr>
          <p:cNvPr id="9" name="object 10"/>
          <p:cNvSpPr txBox="1">
            <a:spLocks/>
          </p:cNvSpPr>
          <p:nvPr/>
        </p:nvSpPr>
        <p:spPr>
          <a:xfrm>
            <a:off x="4757382" y="762001"/>
            <a:ext cx="8634141" cy="741746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46892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24969" algn="ctr">
              <a:spcBef>
                <a:spcPts val="1942"/>
              </a:spcBef>
            </a:pPr>
            <a:r>
              <a:rPr lang="en-US" sz="3200" b="1" kern="0" spc="-12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 (NÚCLEO + ARROLLAMIENTO)</a:t>
            </a:r>
            <a:endParaRPr lang="es-AR" sz="32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370476" y="457200"/>
            <a:ext cx="12636915" cy="8534400"/>
            <a:chOff x="1112668" y="850186"/>
            <a:chExt cx="5492750" cy="4483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2668" y="850186"/>
              <a:ext cx="5492601" cy="44825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66414" y="887095"/>
              <a:ext cx="1583055" cy="600710"/>
            </a:xfrm>
            <a:custGeom>
              <a:avLst/>
              <a:gdLst/>
              <a:ahLst/>
              <a:cxnLst/>
              <a:rect l="l" t="t" r="r" b="b"/>
              <a:pathLst>
                <a:path w="1583054" h="600710">
                  <a:moveTo>
                    <a:pt x="0" y="600709"/>
                  </a:moveTo>
                  <a:lnTo>
                    <a:pt x="1583055" y="600709"/>
                  </a:lnTo>
                  <a:lnTo>
                    <a:pt x="1583055" y="0"/>
                  </a:lnTo>
                  <a:lnTo>
                    <a:pt x="0" y="0"/>
                  </a:lnTo>
                  <a:lnTo>
                    <a:pt x="0" y="600709"/>
                  </a:lnTo>
                  <a:close/>
                </a:path>
              </a:pathLst>
            </a:custGeom>
            <a:ln w="2857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1143000"/>
            <a:ext cx="12420599" cy="762000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916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1066801"/>
            <a:ext cx="12877799" cy="777240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328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0" y="1143000"/>
            <a:ext cx="12877799" cy="8000999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679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447800"/>
            <a:ext cx="12649199" cy="7315199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366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0" y="1143000"/>
            <a:ext cx="11125200" cy="807720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3434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600" y="1066800"/>
            <a:ext cx="10439400" cy="792480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8362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486472" y="807016"/>
            <a:ext cx="6195741" cy="1099008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46892" rIns="0" bIns="0" rtlCol="0">
            <a:spAutoFit/>
          </a:bodyPr>
          <a:lstStyle/>
          <a:p>
            <a:pPr marL="224969">
              <a:spcBef>
                <a:spcPts val="1942"/>
              </a:spcBef>
            </a:pPr>
            <a:r>
              <a:rPr spc="-12" dirty="0">
                <a:solidFill>
                  <a:srgbClr val="000000"/>
                </a:solidFill>
                <a:latin typeface="Calibri"/>
                <a:cs typeface="Calibri"/>
              </a:rPr>
              <a:t>DISEÑO</a:t>
            </a:r>
            <a:r>
              <a:rPr spc="-6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12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pc="-8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mtClean="0">
                <a:solidFill>
                  <a:srgbClr val="000000"/>
                </a:solidFill>
                <a:latin typeface="Calibri"/>
                <a:cs typeface="Calibri"/>
              </a:rPr>
              <a:t>ROTOR</a:t>
            </a:r>
            <a:endParaRPr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15965"/>
          <a:stretch/>
        </p:blipFill>
        <p:spPr>
          <a:xfrm>
            <a:off x="4292600" y="3124200"/>
            <a:ext cx="7873021" cy="4813201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00" y="1056981"/>
            <a:ext cx="9829800" cy="83058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379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457200"/>
            <a:ext cx="9753600" cy="92202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1219200"/>
            <a:ext cx="8079301" cy="84582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491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00" y="1371600"/>
            <a:ext cx="9906000" cy="769620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913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216824" y="238861"/>
            <a:ext cx="14726024" cy="9008002"/>
            <a:chOff x="635000" y="600709"/>
            <a:chExt cx="6400800" cy="39154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2371" y="1074606"/>
              <a:ext cx="5562691" cy="34409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35000" y="600709"/>
              <a:ext cx="6400800" cy="1255395"/>
            </a:xfrm>
            <a:custGeom>
              <a:avLst/>
              <a:gdLst/>
              <a:ahLst/>
              <a:cxnLst/>
              <a:rect l="l" t="t" r="r" b="b"/>
              <a:pathLst>
                <a:path w="6400800" h="1255395">
                  <a:moveTo>
                    <a:pt x="6400800" y="0"/>
                  </a:moveTo>
                  <a:lnTo>
                    <a:pt x="0" y="0"/>
                  </a:lnTo>
                  <a:lnTo>
                    <a:pt x="0" y="1255395"/>
                  </a:lnTo>
                  <a:lnTo>
                    <a:pt x="6400800" y="1255395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13949" y="456237"/>
            <a:ext cx="14160649" cy="2891954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9218" rIns="0" bIns="0" rtlCol="0">
            <a:spAutoFit/>
          </a:bodyPr>
          <a:lstStyle/>
          <a:p>
            <a:pPr marL="948084" marR="895495" algn="ctr">
              <a:lnSpc>
                <a:spcPts val="7293"/>
              </a:lnSpc>
              <a:spcBef>
                <a:spcPts val="230"/>
              </a:spcBef>
            </a:pPr>
            <a:r>
              <a:rPr sz="5522" b="1" spc="-12" dirty="0">
                <a:latin typeface="Calibri"/>
                <a:cs typeface="Calibri"/>
              </a:rPr>
              <a:t>Conexión del </a:t>
            </a:r>
            <a:r>
              <a:rPr sz="5522" b="1" dirty="0">
                <a:latin typeface="Calibri"/>
                <a:cs typeface="Calibri"/>
              </a:rPr>
              <a:t>Arrollamiento de </a:t>
            </a:r>
            <a:r>
              <a:rPr sz="5522" b="1" spc="-12" dirty="0">
                <a:latin typeface="Calibri"/>
                <a:cs typeface="Calibri"/>
              </a:rPr>
              <a:t>Campo </a:t>
            </a:r>
            <a:r>
              <a:rPr sz="5522" b="1" dirty="0">
                <a:latin typeface="Calibri"/>
                <a:cs typeface="Calibri"/>
              </a:rPr>
              <a:t>a la </a:t>
            </a:r>
            <a:r>
              <a:rPr sz="5522" b="1" spc="-1219" dirty="0">
                <a:latin typeface="Calibri"/>
                <a:cs typeface="Calibri"/>
              </a:rPr>
              <a:t> </a:t>
            </a:r>
            <a:r>
              <a:rPr sz="5522" b="1" spc="-12" dirty="0">
                <a:latin typeface="Calibri"/>
                <a:cs typeface="Calibri"/>
              </a:rPr>
              <a:t>Fuente</a:t>
            </a:r>
            <a:r>
              <a:rPr sz="5522" b="1" spc="-23" dirty="0">
                <a:latin typeface="Calibri"/>
                <a:cs typeface="Calibri"/>
              </a:rPr>
              <a:t> </a:t>
            </a:r>
            <a:r>
              <a:rPr sz="5522" b="1" dirty="0">
                <a:latin typeface="Calibri"/>
                <a:cs typeface="Calibri"/>
              </a:rPr>
              <a:t>de DC</a:t>
            </a:r>
            <a:endParaRPr sz="5522" dirty="0">
              <a:latin typeface="Calibri"/>
              <a:cs typeface="Calibri"/>
            </a:endParaRPr>
          </a:p>
          <a:p>
            <a:pPr marL="36521" algn="ctr">
              <a:spcBef>
                <a:spcPts val="2174"/>
              </a:spcBef>
            </a:pPr>
            <a:r>
              <a:rPr sz="4601" b="1" spc="-12" dirty="0">
                <a:solidFill>
                  <a:srgbClr val="6FAC46"/>
                </a:solidFill>
                <a:latin typeface="Calibri"/>
                <a:cs typeface="Calibri"/>
              </a:rPr>
              <a:t>Tipo</a:t>
            </a:r>
            <a:r>
              <a:rPr sz="4601" b="1" spc="-69" dirty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4601" b="1" spc="-12" dirty="0">
                <a:solidFill>
                  <a:srgbClr val="6FAC46"/>
                </a:solidFill>
                <a:latin typeface="Calibri"/>
                <a:cs typeface="Calibri"/>
              </a:rPr>
              <a:t>escobillas</a:t>
            </a:r>
            <a:endParaRPr sz="4601" dirty="0">
              <a:latin typeface="Calibri"/>
              <a:cs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20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082800" y="609600"/>
            <a:ext cx="14726024" cy="8889980"/>
            <a:chOff x="876300" y="905705"/>
            <a:chExt cx="6400800" cy="3864111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4855" y="1111154"/>
              <a:ext cx="5711607" cy="365866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76300" y="905705"/>
              <a:ext cx="6400800" cy="1228090"/>
            </a:xfrm>
            <a:custGeom>
              <a:avLst/>
              <a:gdLst/>
              <a:ahLst/>
              <a:cxnLst/>
              <a:rect l="l" t="t" r="r" b="b"/>
              <a:pathLst>
                <a:path w="6400800" h="1228089">
                  <a:moveTo>
                    <a:pt x="6400800" y="0"/>
                  </a:moveTo>
                  <a:lnTo>
                    <a:pt x="0" y="0"/>
                  </a:lnTo>
                  <a:lnTo>
                    <a:pt x="0" y="1228090"/>
                  </a:lnTo>
                  <a:lnTo>
                    <a:pt x="6400800" y="122809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24948" y="762000"/>
            <a:ext cx="14160649" cy="2785322"/>
          </a:xfrm>
          <a:prstGeom prst="rect">
            <a:avLst/>
          </a:prstGeom>
          <a:solidFill>
            <a:srgbClr val="FFFFFF"/>
          </a:solidFill>
          <a:ln w="28575">
            <a:solidFill>
              <a:srgbClr val="FFC000"/>
            </a:solidFill>
          </a:ln>
        </p:spPr>
        <p:txBody>
          <a:bodyPr vert="horz" wrap="square" lIns="0" tIns="29218" rIns="0" bIns="0" rtlCol="0">
            <a:spAutoFit/>
          </a:bodyPr>
          <a:lstStyle/>
          <a:p>
            <a:pPr marL="1622990" marR="219126" algn="ctr">
              <a:lnSpc>
                <a:spcPts val="7293"/>
              </a:lnSpc>
              <a:spcBef>
                <a:spcPts val="230"/>
              </a:spcBef>
            </a:pPr>
            <a:r>
              <a:rPr sz="5522" b="1" spc="-12" dirty="0">
                <a:latin typeface="Calibri"/>
                <a:cs typeface="Calibri"/>
              </a:rPr>
              <a:t>Conexión del </a:t>
            </a:r>
            <a:r>
              <a:rPr sz="5522" b="1" dirty="0">
                <a:latin typeface="Calibri"/>
                <a:cs typeface="Calibri"/>
              </a:rPr>
              <a:t>Arrollamiento de </a:t>
            </a:r>
            <a:r>
              <a:rPr sz="5522" b="1" spc="-12" dirty="0">
                <a:latin typeface="Calibri"/>
                <a:cs typeface="Calibri"/>
              </a:rPr>
              <a:t>Campo </a:t>
            </a:r>
            <a:r>
              <a:rPr sz="5522" b="1" dirty="0">
                <a:latin typeface="Calibri"/>
                <a:cs typeface="Calibri"/>
              </a:rPr>
              <a:t>a la </a:t>
            </a:r>
            <a:r>
              <a:rPr sz="5522" b="1" spc="-1219" dirty="0">
                <a:latin typeface="Calibri"/>
                <a:cs typeface="Calibri"/>
              </a:rPr>
              <a:t> </a:t>
            </a:r>
            <a:r>
              <a:rPr sz="5522" b="1" spc="-12" dirty="0">
                <a:latin typeface="Calibri"/>
                <a:cs typeface="Calibri"/>
              </a:rPr>
              <a:t>Fuente</a:t>
            </a:r>
            <a:r>
              <a:rPr sz="5522" b="1" spc="-23" dirty="0">
                <a:latin typeface="Calibri"/>
                <a:cs typeface="Calibri"/>
              </a:rPr>
              <a:t> </a:t>
            </a:r>
            <a:r>
              <a:rPr sz="5522" b="1" dirty="0">
                <a:latin typeface="Calibri"/>
                <a:cs typeface="Calibri"/>
              </a:rPr>
              <a:t>de </a:t>
            </a:r>
            <a:r>
              <a:rPr sz="5522" b="1" dirty="0" smtClean="0">
                <a:latin typeface="Calibri"/>
                <a:cs typeface="Calibri"/>
              </a:rPr>
              <a:t>DC</a:t>
            </a:r>
            <a:endParaRPr lang="es-AR" sz="5522" dirty="0">
              <a:latin typeface="Calibri"/>
              <a:cs typeface="Calibri"/>
            </a:endParaRPr>
          </a:p>
          <a:p>
            <a:pPr marL="1622990" marR="219126" algn="ctr">
              <a:lnSpc>
                <a:spcPts val="7293"/>
              </a:lnSpc>
              <a:spcBef>
                <a:spcPts val="230"/>
              </a:spcBef>
            </a:pPr>
            <a:r>
              <a:rPr sz="4601" b="1" dirty="0" smtClean="0">
                <a:solidFill>
                  <a:srgbClr val="6FAC46"/>
                </a:solidFill>
                <a:latin typeface="Calibri"/>
                <a:cs typeface="Calibri"/>
              </a:rPr>
              <a:t>Sin</a:t>
            </a:r>
            <a:r>
              <a:rPr sz="4601" b="1" spc="-58" dirty="0" smtClean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4601" b="1" spc="-12" dirty="0">
                <a:solidFill>
                  <a:srgbClr val="6FAC46"/>
                </a:solidFill>
                <a:latin typeface="Calibri"/>
                <a:cs typeface="Calibri"/>
              </a:rPr>
              <a:t>Escobillas</a:t>
            </a:r>
            <a:endParaRPr sz="4601" dirty="0">
              <a:latin typeface="Calibri"/>
              <a:cs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21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63800" y="3960167"/>
            <a:ext cx="125342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5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Curvas de </a:t>
            </a:r>
            <a:r>
              <a:rPr lang="es-AR" sz="5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Capabilidad</a:t>
            </a:r>
            <a:r>
              <a:rPr lang="es-AR" sz="5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Generador</a:t>
            </a:r>
            <a:endParaRPr lang="es-AR" sz="5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082800" y="3581400"/>
            <a:ext cx="13106400" cy="1905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22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3885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73200" y="838200"/>
            <a:ext cx="14097000" cy="892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Definición de la capacidad del </a:t>
            </a:r>
            <a:r>
              <a:rPr lang="es-AR" sz="5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</a:p>
          <a:p>
            <a:endParaRPr lang="es-AR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proporcionada por el fabricante del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límites de funcionamiento del generador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condiciones estables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Supone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el generador está conectado a un bus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infinito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límites están influenciados por:</a:t>
            </a: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 en terminales</a:t>
            </a: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efrigerante</a:t>
            </a: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85900" lvl="2" indent="-571500">
              <a:buFont typeface="Wingdings" panose="05000000000000000000" pitchFamily="2" charset="2"/>
              <a:buChar char="ü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Construcción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generador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23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591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44600" y="609600"/>
            <a:ext cx="15468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 de </a:t>
            </a:r>
            <a:r>
              <a:rPr lang="es-AR" sz="4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Capabilidad</a:t>
            </a:r>
            <a:r>
              <a:rPr lang="es-AR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generador para un</a:t>
            </a:r>
          </a:p>
          <a:p>
            <a:pPr algn="ctr"/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de </a:t>
            </a:r>
            <a:r>
              <a:rPr lang="es-AR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 </a:t>
            </a:r>
            <a:r>
              <a:rPr lang="es-AR" sz="4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</a:t>
            </a:r>
            <a:r>
              <a:rPr lang="en-US" sz="4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índrico</a:t>
            </a:r>
            <a:endParaRPr lang="es-AR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68400" y="533400"/>
            <a:ext cx="13868400" cy="18288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694595"/>
            <a:ext cx="6477000" cy="5715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016" y="2635419"/>
            <a:ext cx="5715000" cy="575813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r="30986"/>
          <a:stretch/>
        </p:blipFill>
        <p:spPr>
          <a:xfrm>
            <a:off x="6883400" y="2639430"/>
            <a:ext cx="3733800" cy="6278001"/>
          </a:xfrm>
          <a:prstGeom prst="rect">
            <a:avLst/>
          </a:prstGeom>
        </p:spPr>
      </p:pic>
      <p:sp>
        <p:nvSpPr>
          <p:cNvPr id="9" name="Marcador de número de diapositiva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24</a:t>
            </a:fld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916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68400" y="533400"/>
            <a:ext cx="13868400" cy="18288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1930400" y="786080"/>
            <a:ext cx="1181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 de </a:t>
            </a:r>
            <a:r>
              <a:rPr lang="es-AR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Capabilidad</a:t>
            </a:r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generador para un</a:t>
            </a:r>
          </a:p>
          <a:p>
            <a:pPr algn="ctr"/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de Rotor </a:t>
            </a:r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Polos Salientes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0" y="2614880"/>
            <a:ext cx="7086600" cy="7100921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25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1768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530600" y="1464154"/>
            <a:ext cx="11826273" cy="8060846"/>
            <a:chOff x="921385" y="1111155"/>
            <a:chExt cx="5931535" cy="41668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0378" y="1111155"/>
              <a:ext cx="5159727" cy="41663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21385" y="1191895"/>
              <a:ext cx="5931535" cy="742950"/>
            </a:xfrm>
            <a:custGeom>
              <a:avLst/>
              <a:gdLst/>
              <a:ahLst/>
              <a:cxnLst/>
              <a:rect l="l" t="t" r="r" b="b"/>
              <a:pathLst>
                <a:path w="5931534" h="742950">
                  <a:moveTo>
                    <a:pt x="5931535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5931535" y="742950"/>
                  </a:lnTo>
                  <a:lnTo>
                    <a:pt x="5931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 sz="4141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86605" y="801749"/>
            <a:ext cx="14160649" cy="2099443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99488" rIns="0" bIns="0" rtlCol="0">
            <a:spAutoFit/>
          </a:bodyPr>
          <a:lstStyle/>
          <a:p>
            <a:pPr marL="1991122" marR="489382" indent="-981683">
              <a:lnSpc>
                <a:spcPct val="140600"/>
              </a:lnSpc>
              <a:spcBef>
                <a:spcPts val="2358"/>
              </a:spcBef>
            </a:pPr>
            <a:r>
              <a:rPr sz="4141" b="1" spc="-12" dirty="0">
                <a:solidFill>
                  <a:srgbClr val="001F5F"/>
                </a:solidFill>
                <a:latin typeface="Arial"/>
                <a:cs typeface="Arial"/>
              </a:rPr>
              <a:t>CONEXIONES DEL GENERADOR EN </a:t>
            </a:r>
            <a:r>
              <a:rPr sz="4141" b="1" spc="23" dirty="0">
                <a:solidFill>
                  <a:srgbClr val="001F5F"/>
                </a:solidFill>
                <a:latin typeface="Arial"/>
                <a:cs typeface="Arial"/>
              </a:rPr>
              <a:t>LA </a:t>
            </a:r>
            <a:r>
              <a:rPr sz="4141" b="1" spc="-12" dirty="0">
                <a:solidFill>
                  <a:srgbClr val="001F5F"/>
                </a:solidFill>
                <a:latin typeface="Arial"/>
                <a:cs typeface="Arial"/>
              </a:rPr>
              <a:t>CENTRAL </a:t>
            </a:r>
            <a:r>
              <a:rPr sz="4141" b="1" spc="-11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UNIDAD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GENERADOR-TRANSFORMADOR</a:t>
            </a:r>
            <a:endParaRPr sz="4141" dirty="0">
              <a:latin typeface="Arial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26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860973" y="766448"/>
            <a:ext cx="13328228" cy="8663873"/>
            <a:chOff x="791844" y="860425"/>
            <a:chExt cx="5931535" cy="38779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5330" y="1074579"/>
              <a:ext cx="3630295" cy="36637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91844" y="860425"/>
              <a:ext cx="5931535" cy="955040"/>
            </a:xfrm>
            <a:custGeom>
              <a:avLst/>
              <a:gdLst/>
              <a:ahLst/>
              <a:cxnLst/>
              <a:rect l="l" t="t" r="r" b="b"/>
              <a:pathLst>
                <a:path w="5931534" h="955039">
                  <a:moveTo>
                    <a:pt x="5931534" y="0"/>
                  </a:moveTo>
                  <a:lnTo>
                    <a:pt x="0" y="0"/>
                  </a:lnTo>
                  <a:lnTo>
                    <a:pt x="0" y="955040"/>
                  </a:lnTo>
                  <a:lnTo>
                    <a:pt x="5931534" y="955040"/>
                  </a:lnTo>
                  <a:lnTo>
                    <a:pt x="59315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01800" y="766448"/>
            <a:ext cx="13646407" cy="197198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05186" rIns="0" bIns="0" rtlCol="0">
            <a:spAutoFit/>
          </a:bodyPr>
          <a:lstStyle/>
          <a:p>
            <a:pPr marL="30678" algn="ctr">
              <a:spcBef>
                <a:spcPts val="828"/>
              </a:spcBef>
            </a:pPr>
            <a:r>
              <a:rPr sz="5062" b="1" spc="-12" dirty="0">
                <a:solidFill>
                  <a:srgbClr val="001F5F"/>
                </a:solidFill>
                <a:latin typeface="Calibri"/>
                <a:cs typeface="Calibri"/>
              </a:rPr>
              <a:t>CONEXIONES </a:t>
            </a:r>
            <a:r>
              <a:rPr sz="5062" b="1" spc="-23" dirty="0">
                <a:solidFill>
                  <a:srgbClr val="001F5F"/>
                </a:solidFill>
                <a:latin typeface="Calibri"/>
                <a:cs typeface="Calibri"/>
              </a:rPr>
              <a:t>DEL </a:t>
            </a:r>
            <a:r>
              <a:rPr sz="5062" b="1" spc="-12" dirty="0">
                <a:solidFill>
                  <a:srgbClr val="001F5F"/>
                </a:solidFill>
                <a:latin typeface="Calibri"/>
                <a:cs typeface="Calibri"/>
              </a:rPr>
              <a:t>GENERADOR</a:t>
            </a:r>
            <a:r>
              <a:rPr sz="5062" b="1" spc="12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5062" b="1" spc="-12" dirty="0">
                <a:solidFill>
                  <a:srgbClr val="001F5F"/>
                </a:solidFill>
                <a:latin typeface="Calibri"/>
                <a:cs typeface="Calibri"/>
              </a:rPr>
              <a:t>EN LA CENTRAL</a:t>
            </a:r>
            <a:endParaRPr sz="5062" dirty="0">
              <a:latin typeface="Calibri"/>
              <a:cs typeface="Calibri"/>
            </a:endParaRPr>
          </a:p>
          <a:p>
            <a:pPr marL="30678" algn="ctr">
              <a:spcBef>
                <a:spcPts val="2439"/>
              </a:spcBef>
            </a:pPr>
            <a:r>
              <a:rPr sz="5062" b="1" spc="-23" dirty="0">
                <a:solidFill>
                  <a:srgbClr val="00AF50"/>
                </a:solidFill>
                <a:latin typeface="Calibri"/>
                <a:cs typeface="Calibri"/>
              </a:rPr>
              <a:t>GENERADOR </a:t>
            </a:r>
            <a:r>
              <a:rPr sz="5062" b="1" spc="-12" dirty="0">
                <a:solidFill>
                  <a:srgbClr val="00AF50"/>
                </a:solidFill>
                <a:latin typeface="Calibri"/>
                <a:cs typeface="Calibri"/>
              </a:rPr>
              <a:t>CONECTADO</a:t>
            </a:r>
            <a:r>
              <a:rPr sz="5062" b="1" spc="12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5062" b="1" spc="-12" dirty="0">
                <a:solidFill>
                  <a:srgbClr val="00AF50"/>
                </a:solidFill>
                <a:latin typeface="Calibri"/>
                <a:cs typeface="Calibri"/>
              </a:rPr>
              <a:t>DIRECTAMENTE</a:t>
            </a:r>
            <a:endParaRPr sz="5062" dirty="0">
              <a:latin typeface="Calibri"/>
              <a:cs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27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00" y="914401"/>
            <a:ext cx="12572999" cy="83058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28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069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600" y="609600"/>
            <a:ext cx="12344400" cy="83820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29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269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30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1" y="609601"/>
            <a:ext cx="12725400" cy="874471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143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6439" y="9472406"/>
            <a:ext cx="13644946" cy="0"/>
          </a:xfrm>
          <a:custGeom>
            <a:avLst/>
            <a:gdLst/>
            <a:ahLst/>
            <a:cxnLst/>
            <a:rect l="l" t="t" r="r" b="b"/>
            <a:pathLst>
              <a:path w="5930900">
                <a:moveTo>
                  <a:pt x="0" y="0"/>
                </a:moveTo>
                <a:lnTo>
                  <a:pt x="5930899" y="0"/>
                </a:lnTo>
              </a:path>
            </a:pathLst>
          </a:custGeom>
          <a:ln w="119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4141"/>
          </a:p>
        </p:txBody>
      </p:sp>
      <p:grpSp>
        <p:nvGrpSpPr>
          <p:cNvPr id="3" name="object 3"/>
          <p:cNvGrpSpPr/>
          <p:nvPr/>
        </p:nvGrpSpPr>
        <p:grpSpPr>
          <a:xfrm>
            <a:off x="1496957" y="2063482"/>
            <a:ext cx="13586510" cy="6184053"/>
            <a:chOff x="1009650" y="856614"/>
            <a:chExt cx="5905500" cy="26879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4210" y="1001394"/>
              <a:ext cx="4361269" cy="25431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09650" y="856614"/>
              <a:ext cx="5905500" cy="371475"/>
            </a:xfrm>
            <a:custGeom>
              <a:avLst/>
              <a:gdLst/>
              <a:ahLst/>
              <a:cxnLst/>
              <a:rect l="l" t="t" r="r" b="b"/>
              <a:pathLst>
                <a:path w="5905500" h="371475">
                  <a:moveTo>
                    <a:pt x="590550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5905500" y="371475"/>
                  </a:lnTo>
                  <a:lnTo>
                    <a:pt x="590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7" name="object 7"/>
          <p:cNvSpPr/>
          <p:nvPr/>
        </p:nvSpPr>
        <p:spPr>
          <a:xfrm>
            <a:off x="10368114" y="523739"/>
            <a:ext cx="4952502" cy="1117600"/>
          </a:xfrm>
          <a:custGeom>
            <a:avLst/>
            <a:gdLst/>
            <a:ahLst/>
            <a:cxnLst/>
            <a:rect l="l" t="t" r="r" b="b"/>
            <a:pathLst>
              <a:path w="2152650" h="485775">
                <a:moveTo>
                  <a:pt x="2152650" y="0"/>
                </a:moveTo>
                <a:lnTo>
                  <a:pt x="0" y="0"/>
                </a:lnTo>
                <a:lnTo>
                  <a:pt x="0" y="485775"/>
                </a:lnTo>
                <a:lnTo>
                  <a:pt x="2152650" y="485775"/>
                </a:lnTo>
                <a:lnTo>
                  <a:pt x="21526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8" name="object 8"/>
          <p:cNvSpPr txBox="1"/>
          <p:nvPr/>
        </p:nvSpPr>
        <p:spPr>
          <a:xfrm>
            <a:off x="911611" y="7753783"/>
            <a:ext cx="14409005" cy="1884239"/>
          </a:xfrm>
          <a:prstGeom prst="rect">
            <a:avLst/>
          </a:prstGeom>
        </p:spPr>
        <p:txBody>
          <a:bodyPr vert="horz" wrap="square" lIns="0" tIns="17531" rIns="0" bIns="0" rtlCol="0">
            <a:spAutoFit/>
          </a:bodyPr>
          <a:lstStyle/>
          <a:p>
            <a:pPr marL="9932239" marR="902797" indent="-888190">
              <a:lnSpc>
                <a:spcPct val="102699"/>
              </a:lnSpc>
              <a:spcBef>
                <a:spcPts val="138"/>
              </a:spcBef>
            </a:pPr>
            <a:r>
              <a:rPr sz="2761" b="1" spc="-12" dirty="0" smtClean="0">
                <a:solidFill>
                  <a:srgbClr val="1F4E79"/>
                </a:solidFill>
                <a:latin typeface="Arial"/>
                <a:cs typeface="Arial"/>
              </a:rPr>
              <a:t>Se </a:t>
            </a:r>
            <a:r>
              <a:rPr sz="2761" b="1" spc="-12" dirty="0" err="1" smtClean="0">
                <a:solidFill>
                  <a:srgbClr val="1F4E79"/>
                </a:solidFill>
                <a:latin typeface="Arial"/>
                <a:cs typeface="Arial"/>
              </a:rPr>
              <a:t>incrementa</a:t>
            </a:r>
            <a:r>
              <a:rPr sz="2761" b="1" spc="-12" dirty="0" smtClean="0">
                <a:solidFill>
                  <a:srgbClr val="1F4E79"/>
                </a:solidFill>
                <a:latin typeface="Arial"/>
                <a:cs typeface="Arial"/>
              </a:rPr>
              <a:t> la </a:t>
            </a:r>
            <a:r>
              <a:rPr sz="2761" b="1" spc="-12" dirty="0" err="1" smtClean="0">
                <a:solidFill>
                  <a:srgbClr val="1F4E79"/>
                </a:solidFill>
                <a:latin typeface="Arial"/>
                <a:cs typeface="Arial"/>
              </a:rPr>
              <a:t>Corriente</a:t>
            </a:r>
            <a:r>
              <a:rPr sz="2761" b="1" spc="-12" dirty="0" smtClean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2761" b="1" spc="-736" dirty="0" smtClean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2761" b="1" spc="-12" dirty="0" smtClean="0">
                <a:solidFill>
                  <a:srgbClr val="1F4E79"/>
                </a:solidFill>
                <a:latin typeface="Arial"/>
                <a:cs typeface="Arial"/>
              </a:rPr>
              <a:t>de </a:t>
            </a:r>
            <a:r>
              <a:rPr sz="2761" b="1" spc="-12" dirty="0" err="1" smtClean="0">
                <a:solidFill>
                  <a:srgbClr val="1F4E79"/>
                </a:solidFill>
                <a:latin typeface="Arial"/>
                <a:cs typeface="Arial"/>
              </a:rPr>
              <a:t>Falla</a:t>
            </a:r>
            <a:r>
              <a:rPr sz="2761" b="1" spc="-12" dirty="0" smtClean="0">
                <a:solidFill>
                  <a:srgbClr val="1F4E79"/>
                </a:solidFill>
                <a:latin typeface="Arial"/>
                <a:cs typeface="Arial"/>
              </a:rPr>
              <a:t> a</a:t>
            </a:r>
            <a:r>
              <a:rPr sz="2761" b="1" dirty="0" smtClean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2761" b="1" spc="-12" dirty="0" smtClean="0">
                <a:solidFill>
                  <a:srgbClr val="1F4E79"/>
                </a:solidFill>
                <a:latin typeface="Arial"/>
                <a:cs typeface="Arial"/>
              </a:rPr>
              <a:t>Tierra</a:t>
            </a:r>
            <a:endParaRPr sz="2761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91" dirty="0">
              <a:latin typeface="Arial"/>
              <a:cs typeface="Arial"/>
            </a:endParaRPr>
          </a:p>
          <a:p>
            <a:pPr>
              <a:spcBef>
                <a:spcPts val="12"/>
              </a:spcBef>
            </a:pPr>
            <a:endParaRPr sz="3451" dirty="0">
              <a:latin typeface="Arial"/>
              <a:cs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774" y="1452329"/>
            <a:ext cx="12420600" cy="129966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0336157" y="6746743"/>
            <a:ext cx="3429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31</a:t>
            </a:fld>
            <a:endParaRPr lang="es-AR" dirty="0"/>
          </a:p>
        </p:txBody>
      </p:sp>
      <p:sp>
        <p:nvSpPr>
          <p:cNvPr id="11" name="Rectángulo 10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4200" y="974612"/>
            <a:ext cx="14314045" cy="101205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160701" rIns="0" bIns="0" rtlCol="0">
            <a:spAutoFit/>
          </a:bodyPr>
          <a:lstStyle/>
          <a:p>
            <a:pPr marL="331609">
              <a:spcBef>
                <a:spcPts val="1265"/>
              </a:spcBef>
            </a:pPr>
            <a:r>
              <a:rPr spc="-12" dirty="0"/>
              <a:t>Por </a:t>
            </a:r>
            <a:r>
              <a:rPr dirty="0"/>
              <a:t>qué</a:t>
            </a:r>
            <a:r>
              <a:rPr spc="-23" dirty="0"/>
              <a:t> </a:t>
            </a:r>
            <a:r>
              <a:rPr spc="-12" dirty="0"/>
              <a:t>Conectar</a:t>
            </a:r>
            <a:r>
              <a:rPr spc="12" dirty="0"/>
              <a:t> </a:t>
            </a:r>
            <a:r>
              <a:rPr spc="-12" dirty="0"/>
              <a:t>a </a:t>
            </a:r>
            <a:r>
              <a:rPr dirty="0"/>
              <a:t>Tierra </a:t>
            </a:r>
            <a:r>
              <a:rPr spc="-12" dirty="0"/>
              <a:t>el</a:t>
            </a:r>
            <a:r>
              <a:rPr dirty="0"/>
              <a:t> </a:t>
            </a:r>
            <a:r>
              <a:rPr spc="-12" dirty="0"/>
              <a:t>Generador</a:t>
            </a:r>
            <a:r>
              <a:rPr spc="46" dirty="0"/>
              <a:t> </a:t>
            </a:r>
            <a:r>
              <a:rPr dirty="0"/>
              <a:t>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1800" y="4863703"/>
            <a:ext cx="3581400" cy="28653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57037" y="2153747"/>
            <a:ext cx="13352763" cy="6975572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1079560" indent="-1051804">
              <a:spcBef>
                <a:spcPts val="230"/>
              </a:spcBef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Minimizar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daño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por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fallas a tierra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internas</a:t>
            </a:r>
            <a:endParaRPr sz="3600" dirty="0">
              <a:latin typeface="Arial"/>
              <a:cs typeface="Arial"/>
            </a:endParaRPr>
          </a:p>
          <a:p>
            <a:pPr>
              <a:spcBef>
                <a:spcPts val="104"/>
              </a:spcBef>
              <a:buClr>
                <a:srgbClr val="00AF50"/>
              </a:buClr>
              <a:buFont typeface="Wingdings"/>
              <a:buChar char=""/>
            </a:pPr>
            <a:endParaRPr sz="3600" dirty="0">
              <a:latin typeface="Arial"/>
              <a:cs typeface="Arial"/>
            </a:endParaRPr>
          </a:p>
          <a:p>
            <a:pPr marL="1048882" marR="18990" indent="-1021127">
              <a:lnSpc>
                <a:spcPts val="4785"/>
              </a:lnSpc>
              <a:buFont typeface="Wingdings"/>
              <a:buChar char=""/>
              <a:tabLst>
                <a:tab pos="1048882" algn="l"/>
                <a:tab pos="1050343" algn="l"/>
              </a:tabLst>
            </a:pP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Limitar</a:t>
            </a:r>
            <a:r>
              <a:rPr sz="3600" b="1" spc="108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600" b="1" spc="1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tensión</a:t>
            </a:r>
            <a:r>
              <a:rPr sz="3600" b="1" spc="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mecánica</a:t>
            </a:r>
            <a:r>
              <a:rPr sz="3600" b="1" spc="1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por</a:t>
            </a:r>
            <a:r>
              <a:rPr sz="3600" b="1" spc="109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3600" b="1" spc="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00" b="1" spc="1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externas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"/>
            </a:pPr>
            <a:endParaRPr sz="3600" dirty="0">
              <a:latin typeface="Arial"/>
              <a:cs typeface="Arial"/>
            </a:endParaRPr>
          </a:p>
          <a:p>
            <a:pPr marL="1048882" marR="11688" indent="-1021127">
              <a:lnSpc>
                <a:spcPts val="4739"/>
              </a:lnSpc>
              <a:buFont typeface="Wingdings"/>
              <a:buChar char=""/>
              <a:tabLst>
                <a:tab pos="1048882" algn="l"/>
                <a:tab pos="1050343" algn="l"/>
                <a:tab pos="3542533" algn="l"/>
                <a:tab pos="5010674" algn="l"/>
                <a:tab pos="9634227" algn="l"/>
                <a:tab pos="13175301" algn="l"/>
              </a:tabLst>
            </a:pP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mitar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las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sobr</a:t>
            </a:r>
            <a:r>
              <a:rPr sz="3600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tensio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es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te</a:t>
            </a:r>
            <a:r>
              <a:rPr sz="3600" b="1" spc="-35" dirty="0" err="1" smtClean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3600" b="1" dirty="0" err="1" smtClean="0">
                <a:solidFill>
                  <a:srgbClr val="00AF50"/>
                </a:solidFill>
                <a:latin typeface="Arial"/>
                <a:cs typeface="Arial"/>
              </a:rPr>
              <a:t>p</a:t>
            </a:r>
            <a:r>
              <a:rPr sz="3600" b="1" spc="12" dirty="0" err="1" smtClean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3600" b="1" spc="-35" dirty="0" err="1" smtClean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les</a:t>
            </a:r>
            <a:r>
              <a:rPr sz="3600" b="1" dirty="0" smtClean="0">
                <a:solidFill>
                  <a:srgbClr val="00AF50"/>
                </a:solidFill>
                <a:latin typeface="Arial"/>
                <a:cs typeface="Arial"/>
              </a:rPr>
              <a:t>/ 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endParaRPr sz="3600" dirty="0">
              <a:latin typeface="Arial"/>
              <a:cs typeface="Arial"/>
            </a:endParaRPr>
          </a:p>
          <a:p>
            <a:pPr>
              <a:spcBef>
                <a:spcPts val="92"/>
              </a:spcBef>
              <a:buClr>
                <a:srgbClr val="00AF50"/>
              </a:buClr>
              <a:buFont typeface="Wingdings"/>
              <a:buChar char=""/>
            </a:pPr>
            <a:endParaRPr sz="3600" dirty="0">
              <a:latin typeface="Arial"/>
              <a:cs typeface="Arial"/>
            </a:endParaRPr>
          </a:p>
          <a:p>
            <a:pPr marL="1079560" indent="-1051804"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Permitir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detección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fallas 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"/>
            </a:pPr>
            <a:endParaRPr sz="3600" dirty="0">
              <a:latin typeface="Arial"/>
              <a:cs typeface="Arial"/>
            </a:endParaRPr>
          </a:p>
          <a:p>
            <a:pPr marL="1048882" marR="11688" indent="-1021127">
              <a:lnSpc>
                <a:spcPts val="4739"/>
              </a:lnSpc>
              <a:spcBef>
                <a:spcPts val="12"/>
              </a:spcBef>
              <a:buFont typeface="Wingdings"/>
              <a:buChar char=""/>
              <a:tabLst>
                <a:tab pos="1048882" algn="l"/>
                <a:tab pos="1050343" algn="l"/>
              </a:tabLst>
            </a:pPr>
            <a:r>
              <a:rPr lang="es-AR" sz="3600" b="1" spc="-12" dirty="0" smtClean="0">
                <a:solidFill>
                  <a:srgbClr val="00AF50"/>
                </a:solidFill>
                <a:latin typeface="Arial"/>
                <a:cs typeface="Arial"/>
              </a:rPr>
              <a:t>Se p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uede</a:t>
            </a:r>
            <a:r>
              <a:rPr sz="3600" b="1" spc="23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coordinar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36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generador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con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otros requisitos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equipo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32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8648" y="729201"/>
            <a:ext cx="14314045" cy="1175799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322862" rIns="0" bIns="0" rtlCol="0">
            <a:spAutoFit/>
          </a:bodyPr>
          <a:lstStyle/>
          <a:p>
            <a:pPr marL="1244635">
              <a:spcBef>
                <a:spcPts val="2542"/>
              </a:spcBef>
            </a:pPr>
            <a:r>
              <a:rPr spc="-12" dirty="0"/>
              <a:t>Conexión</a:t>
            </a:r>
            <a:r>
              <a:rPr spc="23" dirty="0"/>
              <a:t> </a:t>
            </a:r>
            <a:r>
              <a:rPr spc="-12" dirty="0"/>
              <a:t>a</a:t>
            </a:r>
            <a:r>
              <a:rPr dirty="0"/>
              <a:t> tierra </a:t>
            </a:r>
            <a:r>
              <a:rPr spc="-12" dirty="0"/>
              <a:t>de</a:t>
            </a:r>
            <a:r>
              <a:rPr spc="-23" dirty="0"/>
              <a:t> </a:t>
            </a:r>
            <a:r>
              <a:rPr spc="-12" dirty="0"/>
              <a:t>alta</a:t>
            </a:r>
            <a:r>
              <a:rPr dirty="0"/>
              <a:t> </a:t>
            </a:r>
            <a:r>
              <a:rPr spc="-12" dirty="0"/>
              <a:t>resistencia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963" y="1963942"/>
            <a:ext cx="7543800" cy="32037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03248" y="5329666"/>
            <a:ext cx="13872849" cy="4126855"/>
          </a:xfrm>
          <a:prstGeom prst="rect">
            <a:avLst/>
          </a:prstGeom>
        </p:spPr>
        <p:txBody>
          <a:bodyPr vert="horz" wrap="square" lIns="0" tIns="68663" rIns="0" bIns="0" rtlCol="0">
            <a:spAutoFit/>
          </a:bodyPr>
          <a:lstStyle/>
          <a:p>
            <a:pPr marL="555117" marR="13146">
              <a:lnSpc>
                <a:spcPts val="4785"/>
              </a:lnSpc>
              <a:spcBef>
                <a:spcPts val="541"/>
              </a:spcBef>
              <a:tabLst>
                <a:tab pos="1580627" algn="l"/>
                <a:tab pos="4738957" algn="l"/>
                <a:tab pos="5765927" algn="l"/>
                <a:tab pos="7264748" algn="l"/>
                <a:tab pos="8925722" algn="l"/>
                <a:tab pos="10388019" algn="l"/>
                <a:tab pos="13401729" algn="l"/>
              </a:tabLst>
            </a:pP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La	r</a:t>
            </a:r>
            <a:r>
              <a:rPr sz="3400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si</a:t>
            </a:r>
            <a:r>
              <a:rPr sz="3400" b="1" spc="-3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te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cia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bajo	</a:t>
            </a:r>
            <a:r>
              <a:rPr sz="3400" b="1" spc="-81" dirty="0">
                <a:solidFill>
                  <a:srgbClr val="00AF50"/>
                </a:solidFill>
                <a:latin typeface="Arial"/>
                <a:cs typeface="Arial"/>
              </a:rPr>
              <a:t>v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alor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3400" b="1" spc="-3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tá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ne</a:t>
            </a:r>
            <a:r>
              <a:rPr sz="3400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tada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al  secundario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del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transformador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distribución</a:t>
            </a:r>
            <a:endParaRPr sz="3400" dirty="0">
              <a:latin typeface="Arial"/>
              <a:cs typeface="Arial"/>
            </a:endParaRPr>
          </a:p>
          <a:p>
            <a:pPr>
              <a:spcBef>
                <a:spcPts val="115"/>
              </a:spcBef>
            </a:pPr>
            <a:endParaRPr sz="3400" dirty="0">
              <a:latin typeface="Arial"/>
              <a:cs typeface="Arial"/>
            </a:endParaRPr>
          </a:p>
          <a:p>
            <a:pPr marL="555117" marR="11688" indent="-525901">
              <a:lnSpc>
                <a:spcPts val="4762"/>
              </a:lnSpc>
              <a:buFont typeface="Wingdings"/>
              <a:buChar char=""/>
              <a:tabLst>
                <a:tab pos="555117" algn="l"/>
              </a:tabLst>
            </a:pP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3400" b="1" spc="65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23" dirty="0">
                <a:solidFill>
                  <a:srgbClr val="00AF50"/>
                </a:solidFill>
                <a:latin typeface="Arial"/>
                <a:cs typeface="Arial"/>
              </a:rPr>
              <a:t>valor</a:t>
            </a:r>
            <a:r>
              <a:rPr sz="3400" b="1" spc="6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400" b="1" spc="62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400" b="1" spc="58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resistencia</a:t>
            </a:r>
            <a:r>
              <a:rPr sz="3400" b="1" spc="6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se</a:t>
            </a:r>
            <a:r>
              <a:rPr sz="3400" b="1" spc="6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selecciona</a:t>
            </a:r>
            <a:r>
              <a:rPr sz="3400" b="1" spc="57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para</a:t>
            </a:r>
            <a:r>
              <a:rPr sz="3400" b="1" spc="59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limitar </a:t>
            </a:r>
            <a:r>
              <a:rPr sz="34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las</a:t>
            </a:r>
            <a:r>
              <a:rPr sz="34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sobretensiones</a:t>
            </a:r>
            <a:r>
              <a:rPr sz="34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endParaRPr sz="3400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Wingdings"/>
              <a:buChar char=""/>
            </a:pPr>
            <a:endParaRPr sz="3400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Corriente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monofásica</a:t>
            </a:r>
            <a:r>
              <a:rPr sz="34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a tierra:</a:t>
            </a:r>
            <a:r>
              <a:rPr sz="34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spc="-12" dirty="0">
                <a:solidFill>
                  <a:srgbClr val="00AF50"/>
                </a:solidFill>
                <a:latin typeface="Arial"/>
                <a:cs typeface="Arial"/>
              </a:rPr>
              <a:t>5 a</a:t>
            </a:r>
            <a:r>
              <a:rPr sz="34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00AF50"/>
                </a:solidFill>
                <a:latin typeface="Arial"/>
                <a:cs typeface="Arial"/>
              </a:rPr>
              <a:t>15A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33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0" y="2041349"/>
            <a:ext cx="5810221" cy="337857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8835" y="579108"/>
            <a:ext cx="14314045" cy="1104912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52738" rIns="0" bIns="0" rtlCol="0">
            <a:spAutoFit/>
          </a:bodyPr>
          <a:lstStyle/>
          <a:p>
            <a:pPr marL="796157">
              <a:spcBef>
                <a:spcPts val="1990"/>
              </a:spcBef>
            </a:pPr>
            <a:r>
              <a:rPr spc="-12" dirty="0"/>
              <a:t>Conexión</a:t>
            </a:r>
            <a:r>
              <a:rPr spc="23" dirty="0"/>
              <a:t> </a:t>
            </a:r>
            <a:r>
              <a:rPr spc="-12" dirty="0"/>
              <a:t>a</a:t>
            </a:r>
            <a:r>
              <a:rPr dirty="0"/>
              <a:t> tierra </a:t>
            </a:r>
            <a:r>
              <a:rPr spc="-12" dirty="0"/>
              <a:t>de</a:t>
            </a:r>
            <a:r>
              <a:rPr spc="-23" dirty="0"/>
              <a:t> </a:t>
            </a:r>
            <a:r>
              <a:rPr lang="es-AR" spc="-12" dirty="0"/>
              <a:t>B</a:t>
            </a:r>
            <a:r>
              <a:rPr spc="-12" dirty="0" err="1" smtClean="0"/>
              <a:t>aja</a:t>
            </a:r>
            <a:r>
              <a:rPr dirty="0" smtClean="0"/>
              <a:t> </a:t>
            </a:r>
            <a:r>
              <a:rPr lang="es-AR" spc="-12" dirty="0"/>
              <a:t>R</a:t>
            </a:r>
            <a:r>
              <a:rPr spc="-12" dirty="0" err="1" smtClean="0"/>
              <a:t>esistencia</a:t>
            </a:r>
            <a:endParaRPr spc="-12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13167" y="1884854"/>
            <a:ext cx="8064320" cy="482374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70418" y="6302856"/>
            <a:ext cx="2949587" cy="666729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555117" indent="-527362">
              <a:spcBef>
                <a:spcPts val="230"/>
              </a:spcBef>
              <a:buFont typeface="Wingdings"/>
              <a:buChar char=""/>
              <a:tabLst>
                <a:tab pos="556578" algn="l"/>
                <a:tab pos="2479043" algn="l"/>
              </a:tabLst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mita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endParaRPr sz="4141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35009" y="6302854"/>
            <a:ext cx="10937871" cy="666729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29217">
              <a:spcBef>
                <a:spcPts val="230"/>
              </a:spcBef>
              <a:tabLst>
                <a:tab pos="2647038" algn="l"/>
                <a:tab pos="3634565" algn="l"/>
                <a:tab pos="5057422" algn="l"/>
                <a:tab pos="5723564" algn="l"/>
                <a:tab pos="7409370" algn="l"/>
                <a:tab pos="8078436" algn="l"/>
                <a:tab pos="10293065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</a:t>
            </a:r>
            <a:r>
              <a:rPr sz="4141" b="1" spc="-58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ri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nte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fal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tier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ci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nt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endParaRPr sz="4141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7043" y="6909432"/>
            <a:ext cx="10232249" cy="666729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29217">
              <a:spcBef>
                <a:spcPts val="230"/>
              </a:spcBef>
              <a:tabLst>
                <a:tab pos="2889539" algn="l"/>
                <a:tab pos="4525677" algn="l"/>
                <a:tab pos="7016406" algn="l"/>
                <a:tab pos="7982021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amperios	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para	permitir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	selectiva</a:t>
            </a:r>
            <a:endParaRPr sz="414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00963" y="6909430"/>
            <a:ext cx="2980267" cy="666729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29217">
              <a:spcBef>
                <a:spcPts val="230"/>
              </a:spcBef>
              <a:tabLst>
                <a:tab pos="841442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y	s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sib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endParaRPr sz="414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70417" y="7512493"/>
            <a:ext cx="9031377" cy="1936307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555117">
              <a:spcBef>
                <a:spcPts val="230"/>
              </a:spcBef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operación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115"/>
              </a:spcBef>
            </a:pPr>
            <a:endParaRPr sz="4026" dirty="0">
              <a:latin typeface="Arial"/>
              <a:cs typeface="Arial"/>
            </a:endParaRPr>
          </a:p>
          <a:p>
            <a:pPr marL="555117" indent="-527362">
              <a:buFont typeface="Wingdings"/>
              <a:buChar char=""/>
              <a:tabLst>
                <a:tab pos="55657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Sobretensiones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transitorias</a:t>
            </a:r>
            <a:r>
              <a:rPr sz="4141" b="1" spc="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bajas</a:t>
            </a:r>
            <a:endParaRPr sz="4141" dirty="0">
              <a:latin typeface="Arial"/>
              <a:cs typeface="Arial"/>
            </a:endParaRP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34</a:t>
            </a:fld>
            <a:endParaRPr lang="es-AR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970" y="1922936"/>
            <a:ext cx="5191381" cy="4480601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942" y="1926740"/>
            <a:ext cx="6400800" cy="330555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749132" y="900570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 A TIERRA DIRECTA</a:t>
            </a:r>
            <a:endParaRPr lang="es-AR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501482" y="671154"/>
            <a:ext cx="8953500" cy="10668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235200" y="5232290"/>
            <a:ext cx="130683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800" b="1" dirty="0" smtClean="0">
                <a:solidFill>
                  <a:srgbClr val="00B050"/>
                </a:solidFill>
              </a:rPr>
              <a:t>Una </a:t>
            </a:r>
            <a:r>
              <a:rPr lang="es-AR" sz="4800" b="1" dirty="0">
                <a:solidFill>
                  <a:srgbClr val="00B050"/>
                </a:solidFill>
              </a:rPr>
              <a:t>conexión a tierra de baja </a:t>
            </a:r>
            <a:r>
              <a:rPr lang="es-AR" sz="4800" b="1" dirty="0" smtClean="0">
                <a:solidFill>
                  <a:srgbClr val="00B050"/>
                </a:solidFill>
              </a:rPr>
              <a:t>impedancia donde</a:t>
            </a:r>
            <a:r>
              <a:rPr lang="es-AR" sz="4800" b="1" dirty="0">
                <a:solidFill>
                  <a:srgbClr val="00B050"/>
                </a:solidFill>
              </a:rPr>
              <a:t>: X0 / X1 </a:t>
            </a:r>
            <a:r>
              <a:rPr lang="es-AR" sz="4800" b="1" dirty="0" smtClean="0">
                <a:solidFill>
                  <a:srgbClr val="00B050"/>
                </a:solidFill>
              </a:rPr>
              <a:t>≤ </a:t>
            </a:r>
            <a:r>
              <a:rPr lang="es-AR" sz="4800" b="1" dirty="0">
                <a:solidFill>
                  <a:srgbClr val="00B050"/>
                </a:solidFill>
              </a:rPr>
              <a:t>3 y R0 / X1 </a:t>
            </a:r>
            <a:r>
              <a:rPr lang="es-AR" sz="4800" b="1" dirty="0" smtClean="0">
                <a:solidFill>
                  <a:srgbClr val="00B050"/>
                </a:solidFill>
              </a:rPr>
              <a:t>≤ </a:t>
            </a:r>
            <a:r>
              <a:rPr lang="es-AR" sz="4800" b="1" dirty="0">
                <a:solidFill>
                  <a:srgbClr val="00B050"/>
                </a:solidFill>
              </a:rPr>
              <a:t>1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800" b="1" dirty="0" smtClean="0">
                <a:solidFill>
                  <a:srgbClr val="00B050"/>
                </a:solidFill>
              </a:rPr>
              <a:t>La </a:t>
            </a:r>
            <a:r>
              <a:rPr lang="es-AR" sz="4800" b="1" dirty="0">
                <a:solidFill>
                  <a:srgbClr val="00B050"/>
                </a:solidFill>
              </a:rPr>
              <a:t>corriente de falla a tierra es alta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800" b="1" dirty="0" smtClean="0">
                <a:solidFill>
                  <a:srgbClr val="00B050"/>
                </a:solidFill>
              </a:rPr>
              <a:t>Bajas </a:t>
            </a:r>
            <a:r>
              <a:rPr lang="es-AR" sz="4800" b="1" dirty="0">
                <a:solidFill>
                  <a:srgbClr val="00B050"/>
                </a:solidFill>
              </a:rPr>
              <a:t>sobretensiones temporales durante fase </a:t>
            </a:r>
            <a:r>
              <a:rPr lang="es-AR" sz="4800" b="1" dirty="0" smtClean="0">
                <a:solidFill>
                  <a:srgbClr val="00B050"/>
                </a:solidFill>
              </a:rPr>
              <a:t>a </a:t>
            </a:r>
            <a:r>
              <a:rPr lang="es-AR" sz="4800" b="1" dirty="0">
                <a:solidFill>
                  <a:srgbClr val="00B050"/>
                </a:solidFill>
              </a:rPr>
              <a:t>tierra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35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798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36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72062"/>
          <a:stretch/>
        </p:blipFill>
        <p:spPr>
          <a:xfrm>
            <a:off x="4064000" y="990600"/>
            <a:ext cx="8810752" cy="12954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835400" y="3048000"/>
            <a:ext cx="89408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inestabilidad</a:t>
            </a:r>
          </a:p>
          <a:p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estable</a:t>
            </a:r>
          </a:p>
          <a:p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Transitorio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Dinámico</a:t>
            </a: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25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37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914400"/>
            <a:ext cx="15316199" cy="81533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613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38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762001"/>
            <a:ext cx="14477999" cy="84582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203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39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533400"/>
            <a:ext cx="14858999" cy="88209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6649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40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79731"/>
          <a:stretch/>
        </p:blipFill>
        <p:spPr>
          <a:xfrm>
            <a:off x="3378200" y="762001"/>
            <a:ext cx="10210800" cy="10668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455725" y="2362200"/>
            <a:ext cx="12496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Ocurre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el control AVR de acción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rápida amplifica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lugar de amortiguar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pequeños oscilaciones de MW</a:t>
            </a: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probable que ocurra cuando los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generadores están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alejados de los centros de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estabilizador del sistema de potencia (PSS)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amortigua oscilaciones </a:t>
            </a: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661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41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600" y="609600"/>
            <a:ext cx="12191999" cy="87447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51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42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0" y="685800"/>
            <a:ext cx="13792200" cy="86685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8241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43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58" y="381000"/>
            <a:ext cx="8010541" cy="5715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527" y="6174113"/>
            <a:ext cx="8010541" cy="3457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9400" y="1600199"/>
            <a:ext cx="8315341" cy="44958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3790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44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457200"/>
            <a:ext cx="14249400" cy="91741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974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45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78745"/>
          <a:stretch/>
        </p:blipFill>
        <p:spPr>
          <a:xfrm>
            <a:off x="2768600" y="457200"/>
            <a:ext cx="12268200" cy="16763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854200" y="3429000"/>
            <a:ext cx="14554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Tecnología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relés de protección de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ha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evolucionado de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electromecánica discreta y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relés estáticos a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multifunción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endParaRPr lang="es-AR" sz="40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disponibilidad, rendimiento adicional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ventajas económicas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fiabilidad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sistemas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digitales de protección multifunción,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tecnología avanzada está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incorporada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mayoría de los nuevos esquemas de protección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28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46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600" y="457200"/>
            <a:ext cx="11963400" cy="13716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30200" y="1898124"/>
            <a:ext cx="67818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mayoría de los casos, los nuevos generadores</a:t>
            </a:r>
          </a:p>
          <a:p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protegido con uno de los siguientes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MGPS dobles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MGPS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único, posiblemente respaldado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relés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función única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695" y="1898124"/>
            <a:ext cx="10574105" cy="732207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891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47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457200"/>
            <a:ext cx="13258799" cy="91741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104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63236" y="916043"/>
            <a:ext cx="467785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8"/>
              </a:lnSpc>
            </a:pPr>
            <a:r>
              <a:rPr sz="2761" b="1" spc="-12" dirty="0">
                <a:solidFill>
                  <a:srgbClr val="030366"/>
                </a:solidFill>
                <a:latin typeface="Arial"/>
                <a:cs typeface="Arial"/>
              </a:rPr>
              <a:t>Generator</a:t>
            </a:r>
            <a:r>
              <a:rPr sz="2761" b="1" spc="863" dirty="0">
                <a:solidFill>
                  <a:srgbClr val="030366"/>
                </a:solidFill>
                <a:latin typeface="Arial"/>
                <a:cs typeface="Arial"/>
              </a:rPr>
              <a:t> </a:t>
            </a:r>
            <a:r>
              <a:rPr sz="2761" b="1" dirty="0">
                <a:solidFill>
                  <a:srgbClr val="030366"/>
                </a:solidFill>
                <a:latin typeface="Arial"/>
                <a:cs typeface="Arial"/>
              </a:rPr>
              <a:t>Fault</a:t>
            </a:r>
            <a:r>
              <a:rPr sz="2761" b="1" spc="518" dirty="0">
                <a:solidFill>
                  <a:srgbClr val="030366"/>
                </a:solidFill>
                <a:latin typeface="Arial"/>
                <a:cs typeface="Arial"/>
              </a:rPr>
              <a:t> </a:t>
            </a:r>
            <a:r>
              <a:rPr sz="2761" b="1" spc="35" dirty="0">
                <a:solidFill>
                  <a:srgbClr val="030366"/>
                </a:solidFill>
                <a:latin typeface="Arial"/>
                <a:cs typeface="Arial"/>
              </a:rPr>
              <a:t>Protection</a:t>
            </a:r>
            <a:endParaRPr sz="2761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16867" y="405407"/>
            <a:ext cx="13649329" cy="2645717"/>
          </a:xfrm>
          <a:custGeom>
            <a:avLst/>
            <a:gdLst/>
            <a:ahLst/>
            <a:cxnLst/>
            <a:rect l="l" t="t" r="r" b="b"/>
            <a:pathLst>
              <a:path w="5932805" h="1149985">
                <a:moveTo>
                  <a:pt x="5932805" y="0"/>
                </a:moveTo>
                <a:lnTo>
                  <a:pt x="0" y="0"/>
                </a:lnTo>
                <a:lnTo>
                  <a:pt x="0" y="1149985"/>
                </a:lnTo>
                <a:lnTo>
                  <a:pt x="5932805" y="1149985"/>
                </a:lnTo>
                <a:lnTo>
                  <a:pt x="59328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141"/>
          </a:p>
        </p:txBody>
      </p:sp>
      <p:sp>
        <p:nvSpPr>
          <p:cNvPr id="5" name="object 5"/>
          <p:cNvSpPr txBox="1"/>
          <p:nvPr/>
        </p:nvSpPr>
        <p:spPr>
          <a:xfrm>
            <a:off x="1168400" y="3612903"/>
            <a:ext cx="15468600" cy="203280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461" rIns="0" bIns="0" rtlCol="0">
            <a:spAutoFit/>
          </a:bodyPr>
          <a:lstStyle/>
          <a:p>
            <a:pPr marL="4804694" marR="1434544" indent="-3359928" algn="ctr">
              <a:lnSpc>
                <a:spcPct val="110000"/>
              </a:lnSpc>
              <a:spcBef>
                <a:spcPts val="12"/>
              </a:spcBef>
            </a:pPr>
            <a:r>
              <a:rPr sz="6000" b="1" spc="-12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PORTECCIÓN </a:t>
            </a:r>
            <a:r>
              <a:rPr sz="6000" b="1" spc="-23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</a:t>
            </a:r>
            <a:r>
              <a:rPr sz="6000" b="1" dirty="0" smtClean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endParaRPr lang="es-AR" sz="6000" b="1" dirty="0" smtClean="0">
              <a:solidFill>
                <a:srgbClr val="006F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4694" marR="1434544" indent="-3359928" algn="ctr">
              <a:lnSpc>
                <a:spcPct val="110000"/>
              </a:lnSpc>
              <a:spcBef>
                <a:spcPts val="12"/>
              </a:spcBef>
            </a:pPr>
            <a:r>
              <a:rPr sz="6000" b="1" spc="-12" dirty="0" smtClean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6000" b="1" spc="-1323" dirty="0" smtClean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0" b="1" spc="-12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endParaRPr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48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49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330200" y="1449849"/>
            <a:ext cx="76200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generadores experimentan cortocircuitos y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eléctricas anormales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protección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adecuada puede mitigar el daño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máquina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protección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adecuada puede mejorar la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de generación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generador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generador.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despejar en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eléctricas anormales pueden ser causadas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el generador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el sistema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082800" y="685800"/>
            <a:ext cx="12694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Descripción general de la protección del generador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0030326" y="1449849"/>
            <a:ext cx="89408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Cortocircuitos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el 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fase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tierra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fase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Fallas a tierra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600" y="4546359"/>
            <a:ext cx="9601199" cy="508495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223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50</a:t>
            </a:fld>
            <a:endParaRPr lang="es-AR"/>
          </a:p>
        </p:txBody>
      </p:sp>
      <p:sp>
        <p:nvSpPr>
          <p:cNvPr id="4" name="Marcador de número de diapositiva 1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50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082800" y="685800"/>
            <a:ext cx="12694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Descripción general de la protección del generador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06400" y="1600200"/>
            <a:ext cx="77724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000" b="1" i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anormales de funcionamiento</a:t>
            </a:r>
            <a:endParaRPr lang="es-AR" sz="4000" b="1" i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anormal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Sobreexcitación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campo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sincronismo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Energización inadvertida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interruptor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Prime Mover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Fusibles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VT quemados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Circuitos/conductores abiertos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999" y="1905000"/>
            <a:ext cx="9113521" cy="65532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269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51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838200"/>
            <a:ext cx="11963399" cy="851611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46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0800" y="737994"/>
            <a:ext cx="14840605" cy="1345426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20744" rIns="0" bIns="0" rtlCol="0">
            <a:spAutoFit/>
          </a:bodyPr>
          <a:lstStyle/>
          <a:p>
            <a:pPr marL="238118">
              <a:spcBef>
                <a:spcPts val="3313"/>
              </a:spcBef>
            </a:pPr>
            <a:r>
              <a:rPr sz="5982" spc="-12" dirty="0">
                <a:solidFill>
                  <a:srgbClr val="000000"/>
                </a:solidFill>
              </a:rPr>
              <a:t>Protección contra</a:t>
            </a:r>
            <a:r>
              <a:rPr sz="5982" dirty="0">
                <a:solidFill>
                  <a:srgbClr val="000000"/>
                </a:solidFill>
              </a:rPr>
              <a:t> </a:t>
            </a:r>
            <a:r>
              <a:rPr lang="es-AR" sz="5982" i="1" u="sng" spc="-12" dirty="0">
                <a:solidFill>
                  <a:srgbClr val="000000"/>
                </a:solidFill>
              </a:rPr>
              <a:t>F</a:t>
            </a:r>
            <a:r>
              <a:rPr sz="5982" i="1" u="sng" spc="-12" dirty="0" err="1" smtClean="0">
                <a:solidFill>
                  <a:srgbClr val="000000"/>
                </a:solidFill>
              </a:rPr>
              <a:t>allas</a:t>
            </a:r>
            <a:r>
              <a:rPr sz="5982" i="1" u="sng" spc="-23" dirty="0" smtClean="0">
                <a:solidFill>
                  <a:srgbClr val="000000"/>
                </a:solidFill>
              </a:rPr>
              <a:t> </a:t>
            </a:r>
            <a:r>
              <a:rPr sz="5982" i="1" u="sng" dirty="0">
                <a:solidFill>
                  <a:srgbClr val="000000"/>
                </a:solidFill>
              </a:rPr>
              <a:t>del</a:t>
            </a:r>
            <a:r>
              <a:rPr sz="5982" i="1" u="sng" spc="-46" dirty="0">
                <a:solidFill>
                  <a:srgbClr val="000000"/>
                </a:solidFill>
              </a:rPr>
              <a:t> </a:t>
            </a:r>
            <a:r>
              <a:rPr lang="es-AR" sz="5982" i="1" u="sng" dirty="0">
                <a:solidFill>
                  <a:srgbClr val="000000"/>
                </a:solidFill>
              </a:rPr>
              <a:t>G</a:t>
            </a:r>
            <a:r>
              <a:rPr sz="5982" i="1" u="sng" dirty="0" err="1" smtClean="0">
                <a:solidFill>
                  <a:srgbClr val="000000"/>
                </a:solidFill>
              </a:rPr>
              <a:t>enerador</a:t>
            </a:r>
            <a:endParaRPr sz="5982" i="1" u="sng" dirty="0"/>
          </a:p>
        </p:txBody>
      </p:sp>
      <p:sp>
        <p:nvSpPr>
          <p:cNvPr id="4" name="object 4"/>
          <p:cNvSpPr txBox="1"/>
          <p:nvPr/>
        </p:nvSpPr>
        <p:spPr>
          <a:xfrm>
            <a:off x="2333845" y="2775183"/>
            <a:ext cx="13322084" cy="6711717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1079560" indent="-1051804">
              <a:spcBef>
                <a:spcPts val="230"/>
              </a:spcBef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r>
              <a:rPr sz="5522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5522" dirty="0">
              <a:latin typeface="Arial"/>
              <a:cs typeface="Arial"/>
            </a:endParaRPr>
          </a:p>
          <a:p>
            <a:pPr>
              <a:spcBef>
                <a:spcPts val="115"/>
              </a:spcBef>
              <a:buClr>
                <a:srgbClr val="00AF50"/>
              </a:buClr>
              <a:buFont typeface="Wingdings"/>
              <a:buChar char=""/>
            </a:pPr>
            <a:endParaRPr sz="5177" dirty="0">
              <a:latin typeface="Arial"/>
              <a:cs typeface="Arial"/>
            </a:endParaRPr>
          </a:p>
          <a:p>
            <a:pPr marL="1079560" indent="-1051804"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Fallas a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endParaRPr sz="55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"/>
            </a:pPr>
            <a:endParaRPr sz="5292" dirty="0">
              <a:latin typeface="Arial"/>
              <a:cs typeface="Arial"/>
            </a:endParaRPr>
          </a:p>
          <a:p>
            <a:pPr marL="1079560" indent="-1051804">
              <a:buFont typeface="Wingdings"/>
              <a:buChar char=""/>
              <a:tabLst>
                <a:tab pos="1079560" algn="l"/>
                <a:tab pos="1081021" algn="l"/>
              </a:tabLst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5522"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Clr>
                <a:srgbClr val="00AF50"/>
              </a:buClr>
              <a:buFont typeface="Wingdings"/>
              <a:buChar char=""/>
            </a:pPr>
            <a:endParaRPr sz="5637" dirty="0">
              <a:latin typeface="Arial"/>
              <a:cs typeface="Arial"/>
            </a:endParaRPr>
          </a:p>
          <a:p>
            <a:pPr marL="1062028" marR="11688" indent="-1034273">
              <a:lnSpc>
                <a:spcPts val="6350"/>
              </a:lnSpc>
              <a:buFont typeface="Wingdings"/>
              <a:buChar char=""/>
              <a:tabLst>
                <a:tab pos="1062028" algn="l"/>
                <a:tab pos="1063489" algn="l"/>
                <a:tab pos="3957409" algn="l"/>
                <a:tab pos="7746823" algn="l"/>
                <a:tab pos="12471177" algn="l"/>
              </a:tabLst>
            </a:pP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Fallas	externas	(protec</a:t>
            </a:r>
            <a:r>
              <a:rPr sz="5522" b="1" spc="-35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ión	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de  respaldo)</a:t>
            </a:r>
            <a:endParaRPr sz="5522" dirty="0">
              <a:latin typeface="Arial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52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2200" y="609600"/>
            <a:ext cx="15171237" cy="1391156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66032" rIns="0" bIns="0" rtlCol="0">
            <a:spAutoFit/>
          </a:bodyPr>
          <a:lstStyle/>
          <a:p>
            <a:pPr marL="401730">
              <a:spcBef>
                <a:spcPts val="3670"/>
              </a:spcBef>
            </a:pPr>
            <a:r>
              <a:rPr sz="5982" spc="-12" dirty="0">
                <a:solidFill>
                  <a:srgbClr val="000000"/>
                </a:solidFill>
              </a:rPr>
              <a:t>Protección </a:t>
            </a:r>
            <a:r>
              <a:rPr sz="5982" spc="-23" dirty="0">
                <a:solidFill>
                  <a:srgbClr val="000000"/>
                </a:solidFill>
              </a:rPr>
              <a:t>de</a:t>
            </a:r>
            <a:r>
              <a:rPr sz="5982" spc="-12" dirty="0">
                <a:solidFill>
                  <a:srgbClr val="000000"/>
                </a:solidFill>
              </a:rPr>
              <a:t> </a:t>
            </a:r>
            <a:r>
              <a:rPr lang="es-AR" sz="5982" i="1" u="sng" dirty="0" err="1">
                <a:solidFill>
                  <a:srgbClr val="000000"/>
                </a:solidFill>
              </a:rPr>
              <a:t>F</a:t>
            </a:r>
            <a:r>
              <a:rPr sz="5982" i="1" u="sng" dirty="0" err="1" smtClean="0">
                <a:solidFill>
                  <a:srgbClr val="000000"/>
                </a:solidFill>
              </a:rPr>
              <a:t>alla</a:t>
            </a:r>
            <a:r>
              <a:rPr lang="en-US" sz="5982" i="1" u="sng" dirty="0" err="1" smtClean="0">
                <a:solidFill>
                  <a:srgbClr val="000000"/>
                </a:solidFill>
              </a:rPr>
              <a:t>s</a:t>
            </a:r>
            <a:r>
              <a:rPr sz="5982" i="1" u="sng" spc="-46" dirty="0" smtClean="0">
                <a:solidFill>
                  <a:srgbClr val="000000"/>
                </a:solidFill>
              </a:rPr>
              <a:t> </a:t>
            </a:r>
            <a:r>
              <a:rPr sz="5982" i="1" u="sng" dirty="0">
                <a:solidFill>
                  <a:srgbClr val="000000"/>
                </a:solidFill>
              </a:rPr>
              <a:t>de </a:t>
            </a:r>
            <a:r>
              <a:rPr lang="es-AR" sz="5982" i="1" u="sng" spc="-12" dirty="0">
                <a:solidFill>
                  <a:srgbClr val="000000"/>
                </a:solidFill>
              </a:rPr>
              <a:t>F</a:t>
            </a:r>
            <a:r>
              <a:rPr sz="5982" i="1" u="sng" spc="-12" dirty="0" err="1" smtClean="0">
                <a:solidFill>
                  <a:srgbClr val="000000"/>
                </a:solidFill>
              </a:rPr>
              <a:t>ase</a:t>
            </a:r>
            <a:r>
              <a:rPr sz="5982" i="1" u="sng" spc="-23" dirty="0" smtClean="0">
                <a:solidFill>
                  <a:srgbClr val="000000"/>
                </a:solidFill>
              </a:rPr>
              <a:t> </a:t>
            </a:r>
            <a:r>
              <a:rPr sz="5982" i="1" u="sng" dirty="0">
                <a:solidFill>
                  <a:srgbClr val="000000"/>
                </a:solidFill>
              </a:rPr>
              <a:t>del</a:t>
            </a:r>
            <a:r>
              <a:rPr sz="5982" i="1" u="sng" spc="-35" dirty="0">
                <a:solidFill>
                  <a:srgbClr val="000000"/>
                </a:solidFill>
              </a:rPr>
              <a:t> </a:t>
            </a:r>
            <a:r>
              <a:rPr lang="es-AR" sz="5982" i="1" u="sng" dirty="0">
                <a:solidFill>
                  <a:srgbClr val="000000"/>
                </a:solidFill>
              </a:rPr>
              <a:t>E</a:t>
            </a:r>
            <a:r>
              <a:rPr sz="5982" i="1" u="sng" dirty="0" smtClean="0">
                <a:solidFill>
                  <a:srgbClr val="000000"/>
                </a:solidFill>
              </a:rPr>
              <a:t>stator</a:t>
            </a:r>
            <a:endParaRPr sz="5982" i="1" u="sng" dirty="0"/>
          </a:p>
        </p:txBody>
      </p:sp>
      <p:sp>
        <p:nvSpPr>
          <p:cNvPr id="4" name="object 4"/>
          <p:cNvSpPr txBox="1"/>
          <p:nvPr/>
        </p:nvSpPr>
        <p:spPr>
          <a:xfrm>
            <a:off x="1549400" y="2133600"/>
            <a:ext cx="13575785" cy="7257123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1371726" indent="-1343970">
              <a:spcBef>
                <a:spcPts val="230"/>
              </a:spcBef>
              <a:buFont typeface="Wingdings"/>
              <a:buChar char=""/>
              <a:tabLst>
                <a:tab pos="1371726" algn="l"/>
                <a:tab pos="1373189" algn="l"/>
              </a:tabLst>
            </a:pP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 de</a:t>
            </a:r>
            <a:r>
              <a:rPr sz="44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dirty="0" err="1" smtClean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4400" b="1" spc="-3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4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endParaRPr lang="es-AR" sz="4400" b="1" spc="-12" dirty="0" smtClean="0">
              <a:solidFill>
                <a:srgbClr val="00AF50"/>
              </a:solidFill>
              <a:latin typeface="Arial"/>
              <a:cs typeface="Arial"/>
            </a:endParaRPr>
          </a:p>
          <a:p>
            <a:pPr marL="27756">
              <a:spcBef>
                <a:spcPts val="230"/>
              </a:spcBef>
              <a:tabLst>
                <a:tab pos="1371726" algn="l"/>
                <a:tab pos="1373189" algn="l"/>
              </a:tabLst>
            </a:pPr>
            <a:endParaRPr sz="4400" dirty="0" smtClean="0">
              <a:latin typeface="Arial"/>
              <a:cs typeface="Arial"/>
            </a:endParaRPr>
          </a:p>
          <a:p>
            <a:pPr marL="1742780" lvl="1" indent="-432407">
              <a:buChar char="-"/>
              <a:tabLst>
                <a:tab pos="1744241" algn="l"/>
              </a:tabLst>
            </a:pP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porcentual</a:t>
            </a:r>
            <a:endParaRPr sz="4400" dirty="0" smtClean="0">
              <a:latin typeface="Arial"/>
              <a:cs typeface="Arial"/>
            </a:endParaRPr>
          </a:p>
          <a:p>
            <a:pPr marL="1742780" lvl="1" indent="-432407">
              <a:buChar char="-"/>
              <a:tabLst>
                <a:tab pos="1744241" algn="l"/>
              </a:tabLst>
            </a:pP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 auto-</a:t>
            </a: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balancead</a:t>
            </a:r>
            <a:r>
              <a:rPr lang="es-AR"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endParaRPr sz="4400" dirty="0" smtClean="0">
              <a:latin typeface="Arial"/>
              <a:cs typeface="Arial"/>
            </a:endParaRPr>
          </a:p>
          <a:p>
            <a:pPr lvl="1">
              <a:spcBef>
                <a:spcPts val="35"/>
              </a:spcBef>
              <a:buClr>
                <a:srgbClr val="00AF50"/>
              </a:buClr>
              <a:buFont typeface="Arial"/>
              <a:buChar char="-"/>
            </a:pPr>
            <a:endParaRPr sz="4400" dirty="0" smtClean="0">
              <a:latin typeface="Arial"/>
              <a:cs typeface="Arial"/>
            </a:endParaRPr>
          </a:p>
          <a:p>
            <a:pPr marL="1322058" marR="623777" indent="-1294302">
              <a:lnSpc>
                <a:spcPts val="6350"/>
              </a:lnSpc>
              <a:buFont typeface="Wingdings"/>
              <a:buChar char=""/>
              <a:tabLst>
                <a:tab pos="1322058" algn="l"/>
                <a:tab pos="1323519" algn="l"/>
              </a:tabLst>
            </a:pP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44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contra</a:t>
            </a:r>
            <a:r>
              <a:rPr sz="44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44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entre </a:t>
            </a:r>
            <a:r>
              <a:rPr sz="4400" b="1" spc="-1507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espiras</a:t>
            </a:r>
            <a:endParaRPr lang="es-AR" sz="4400" b="1" spc="-12" dirty="0" smtClean="0">
              <a:solidFill>
                <a:srgbClr val="00AF50"/>
              </a:solidFill>
              <a:latin typeface="Arial"/>
              <a:cs typeface="Arial"/>
            </a:endParaRPr>
          </a:p>
          <a:p>
            <a:pPr marL="1322058" marR="623777" indent="-1294302">
              <a:lnSpc>
                <a:spcPts val="6350"/>
              </a:lnSpc>
              <a:buFont typeface="Wingdings"/>
              <a:buChar char=""/>
              <a:tabLst>
                <a:tab pos="1322058" algn="l"/>
                <a:tab pos="1323519" algn="l"/>
              </a:tabLst>
            </a:pPr>
            <a:endParaRPr sz="4400" dirty="0" smtClean="0">
              <a:latin typeface="Arial"/>
              <a:cs typeface="Arial"/>
            </a:endParaRPr>
          </a:p>
          <a:p>
            <a:pPr marL="5754242" marR="959772" indent="-4854364">
              <a:lnSpc>
                <a:spcPts val="6350"/>
              </a:lnSpc>
            </a:pPr>
            <a:r>
              <a:rPr lang="es-AR" sz="40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lang="es-AR" sz="4000" b="1" spc="23" dirty="0">
                <a:solidFill>
                  <a:srgbClr val="00AF50"/>
                </a:solidFill>
                <a:latin typeface="Arial"/>
                <a:cs typeface="Arial"/>
              </a:rPr>
              <a:t> F</a:t>
            </a:r>
            <a:r>
              <a:rPr lang="es-AR" sz="4000" b="1" spc="-12" dirty="0">
                <a:solidFill>
                  <a:srgbClr val="00AF50"/>
                </a:solidFill>
                <a:latin typeface="Arial"/>
                <a:cs typeface="Arial"/>
              </a:rPr>
              <a:t>ases </a:t>
            </a:r>
            <a:r>
              <a:rPr lang="es-AR" sz="4000" b="1" spc="-14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s-AR" sz="4000" b="1" dirty="0">
                <a:solidFill>
                  <a:srgbClr val="00AF50"/>
                </a:solidFill>
                <a:latin typeface="Arial"/>
                <a:cs typeface="Arial"/>
              </a:rPr>
              <a:t>divididas utilizando </a:t>
            </a:r>
            <a:r>
              <a:rPr lang="es-AR" sz="4000" b="1" dirty="0" err="1">
                <a:solidFill>
                  <a:srgbClr val="00AF50"/>
                </a:solidFill>
                <a:latin typeface="Arial"/>
                <a:cs typeface="Arial"/>
              </a:rPr>
              <a:t>CTs</a:t>
            </a:r>
            <a:r>
              <a:rPr lang="es-AR" sz="4000" b="1" dirty="0">
                <a:solidFill>
                  <a:srgbClr val="00AF50"/>
                </a:solidFill>
                <a:latin typeface="Arial"/>
                <a:cs typeface="Arial"/>
              </a:rPr>
              <a:t> individuales</a:t>
            </a:r>
            <a:endParaRPr lang="es-AR" sz="4000" dirty="0">
              <a:latin typeface="Arial"/>
              <a:cs typeface="Arial"/>
            </a:endParaRPr>
          </a:p>
          <a:p>
            <a:pPr marL="1285580" indent="-432407">
              <a:spcBef>
                <a:spcPts val="12"/>
              </a:spcBef>
              <a:buChar char="-"/>
              <a:tabLst>
                <a:tab pos="1744241" algn="l"/>
              </a:tabLst>
            </a:pPr>
            <a:r>
              <a:rPr lang="es-AR" sz="4400" b="1" spc="23" dirty="0">
                <a:solidFill>
                  <a:srgbClr val="00AF50"/>
                </a:solidFill>
                <a:latin typeface="Arial"/>
                <a:cs typeface="Arial"/>
              </a:rPr>
              <a:t>F</a:t>
            </a:r>
            <a:r>
              <a:rPr lang="es-AR" sz="4400" b="1" spc="-12" dirty="0">
                <a:solidFill>
                  <a:srgbClr val="00AF50"/>
                </a:solidFill>
                <a:latin typeface="Arial"/>
                <a:cs typeface="Arial"/>
              </a:rPr>
              <a:t>ases </a:t>
            </a:r>
            <a:r>
              <a:rPr lang="es-AR" sz="4400" b="1" spc="-14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s-AR" sz="4400" b="1" dirty="0">
                <a:solidFill>
                  <a:srgbClr val="00AF50"/>
                </a:solidFill>
                <a:latin typeface="Arial"/>
                <a:cs typeface="Arial"/>
              </a:rPr>
              <a:t>divididas utilizando </a:t>
            </a:r>
            <a:r>
              <a:rPr lang="es-AR" sz="4400" b="1" dirty="0" err="1">
                <a:solidFill>
                  <a:srgbClr val="00AF50"/>
                </a:solidFill>
                <a:latin typeface="Arial"/>
                <a:cs typeface="Arial"/>
              </a:rPr>
              <a:t>CTs</a:t>
            </a:r>
            <a:r>
              <a:rPr lang="es-AR" sz="4400" b="1" dirty="0">
                <a:solidFill>
                  <a:srgbClr val="00AF50"/>
                </a:solidFill>
                <a:latin typeface="Arial"/>
                <a:cs typeface="Arial"/>
              </a:rPr>
              <a:t> de balance de núcleo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53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6400" y="545956"/>
            <a:ext cx="16230600" cy="1875777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6296" rIns="0" bIns="0" rtlCol="0">
            <a:spAutoFit/>
          </a:bodyPr>
          <a:lstStyle/>
          <a:p>
            <a:pPr marR="159231" algn="ctr">
              <a:spcBef>
                <a:spcPts val="207"/>
              </a:spcBef>
            </a:pPr>
            <a:r>
              <a:rPr sz="4800" b="1" spc="-12" dirty="0">
                <a:latin typeface="Arial"/>
                <a:cs typeface="Arial"/>
              </a:rPr>
              <a:t>Protección </a:t>
            </a:r>
            <a:r>
              <a:rPr sz="4800" b="1" spc="-23" dirty="0">
                <a:latin typeface="Arial"/>
                <a:cs typeface="Arial"/>
              </a:rPr>
              <a:t>de</a:t>
            </a:r>
            <a:r>
              <a:rPr sz="4800" b="1" spc="-12" dirty="0">
                <a:latin typeface="Arial"/>
                <a:cs typeface="Arial"/>
              </a:rPr>
              <a:t> </a:t>
            </a:r>
            <a:r>
              <a:rPr lang="es-AR" sz="4800" b="1" i="1" u="sng" dirty="0" err="1">
                <a:latin typeface="Arial"/>
                <a:cs typeface="Arial"/>
              </a:rPr>
              <a:t>F</a:t>
            </a:r>
            <a:r>
              <a:rPr sz="4800" b="1" i="1" u="sng" dirty="0" err="1" smtClean="0">
                <a:latin typeface="Arial"/>
                <a:cs typeface="Arial"/>
              </a:rPr>
              <a:t>alla</a:t>
            </a:r>
            <a:r>
              <a:rPr lang="en-US" sz="4800" b="1" i="1" u="sng" dirty="0" err="1" smtClean="0">
                <a:latin typeface="Arial"/>
                <a:cs typeface="Arial"/>
              </a:rPr>
              <a:t>s</a:t>
            </a:r>
            <a:r>
              <a:rPr sz="4800" b="1" i="1" u="sng" spc="-46" dirty="0" smtClean="0">
                <a:latin typeface="Arial"/>
                <a:cs typeface="Arial"/>
              </a:rPr>
              <a:t> </a:t>
            </a:r>
            <a:r>
              <a:rPr sz="4800" b="1" i="1" u="sng" dirty="0">
                <a:latin typeface="Arial"/>
                <a:cs typeface="Arial"/>
              </a:rPr>
              <a:t>de </a:t>
            </a:r>
            <a:r>
              <a:rPr lang="es-AR" sz="4800" b="1" i="1" u="sng" spc="-12" dirty="0">
                <a:latin typeface="Arial"/>
                <a:cs typeface="Arial"/>
              </a:rPr>
              <a:t>F</a:t>
            </a:r>
            <a:r>
              <a:rPr sz="4800" b="1" i="1" u="sng" spc="-12" dirty="0" err="1" smtClean="0">
                <a:latin typeface="Arial"/>
                <a:cs typeface="Arial"/>
              </a:rPr>
              <a:t>ase</a:t>
            </a:r>
            <a:r>
              <a:rPr sz="4800" b="1" i="1" u="sng" spc="-23" dirty="0" smtClean="0">
                <a:latin typeface="Arial"/>
                <a:cs typeface="Arial"/>
              </a:rPr>
              <a:t> </a:t>
            </a:r>
            <a:r>
              <a:rPr sz="4800" b="1" i="1" u="sng" dirty="0">
                <a:latin typeface="Arial"/>
                <a:cs typeface="Arial"/>
              </a:rPr>
              <a:t>del</a:t>
            </a:r>
            <a:r>
              <a:rPr sz="4800" b="1" i="1" u="sng" spc="-35" dirty="0">
                <a:latin typeface="Arial"/>
                <a:cs typeface="Arial"/>
              </a:rPr>
              <a:t> </a:t>
            </a:r>
            <a:r>
              <a:rPr lang="es-AR" sz="4800" b="1" i="1" u="sng" dirty="0">
                <a:latin typeface="Arial"/>
                <a:cs typeface="Arial"/>
              </a:rPr>
              <a:t>E</a:t>
            </a:r>
            <a:r>
              <a:rPr sz="4800" b="1" i="1" u="sng" dirty="0" smtClean="0">
                <a:latin typeface="Arial"/>
                <a:cs typeface="Arial"/>
              </a:rPr>
              <a:t>stator</a:t>
            </a:r>
            <a:endParaRPr sz="4800" i="1" u="sng" dirty="0">
              <a:latin typeface="Arial"/>
              <a:cs typeface="Arial"/>
            </a:endParaRPr>
          </a:p>
          <a:p>
            <a:pPr marR="192831" algn="ctr">
              <a:spcBef>
                <a:spcPts val="2887"/>
              </a:spcBef>
            </a:pPr>
            <a:r>
              <a:rPr sz="4800" b="1" dirty="0">
                <a:solidFill>
                  <a:srgbClr val="00AF50"/>
                </a:solidFill>
                <a:latin typeface="Arial"/>
                <a:cs typeface="Arial"/>
              </a:rPr>
              <a:t>- </a:t>
            </a:r>
            <a:r>
              <a:rPr sz="4800" b="1" spc="-12" dirty="0" err="1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8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porcentual</a:t>
            </a:r>
            <a:r>
              <a:rPr lang="es-AR" sz="4800" b="1" spc="-12" dirty="0" smtClean="0">
                <a:solidFill>
                  <a:srgbClr val="00AF50"/>
                </a:solidFill>
                <a:latin typeface="Arial"/>
                <a:cs typeface="Arial"/>
              </a:rPr>
              <a:t> (87G)</a:t>
            </a:r>
            <a:endParaRPr sz="48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733" y="3124200"/>
            <a:ext cx="7772399" cy="60198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54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0484" y="3124200"/>
            <a:ext cx="8654521" cy="559271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55</a:t>
            </a:fld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798"/>
          <a:stretch/>
        </p:blipFill>
        <p:spPr>
          <a:xfrm>
            <a:off x="288758" y="381000"/>
            <a:ext cx="5791201" cy="54864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664" y="381001"/>
            <a:ext cx="5707081" cy="4953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1865" y="376989"/>
            <a:ext cx="5535181" cy="495701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00" y="5945844"/>
            <a:ext cx="7976161" cy="368546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2701" y="5540401"/>
            <a:ext cx="6704101" cy="429731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56</a:t>
            </a:fld>
            <a:endParaRPr lang="es-AR"/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787400" y="533400"/>
            <a:ext cx="15520487" cy="108627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629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5767390" marR="17529" indent="-5706035">
              <a:lnSpc>
                <a:spcPts val="6350"/>
              </a:lnSpc>
              <a:spcBef>
                <a:spcPts val="2071"/>
              </a:spcBef>
            </a:pPr>
            <a:r>
              <a:rPr lang="es-AR" sz="4800" kern="0" spc="460" smtClean="0">
                <a:solidFill>
                  <a:srgbClr val="00AF50"/>
                </a:solidFill>
              </a:rPr>
              <a:t>Característica</a:t>
            </a:r>
            <a:r>
              <a:rPr lang="es-AR" sz="4800" kern="0" spc="242" smtClean="0">
                <a:solidFill>
                  <a:srgbClr val="00AF50"/>
                </a:solidFill>
              </a:rPr>
              <a:t> </a:t>
            </a:r>
            <a:r>
              <a:rPr lang="es-AR" sz="4800" kern="0" spc="575" smtClean="0">
                <a:solidFill>
                  <a:srgbClr val="00AF50"/>
                </a:solidFill>
              </a:rPr>
              <a:t>de</a:t>
            </a:r>
            <a:r>
              <a:rPr lang="es-AR" sz="4800" kern="0" spc="276" smtClean="0">
                <a:solidFill>
                  <a:srgbClr val="00AF50"/>
                </a:solidFill>
              </a:rPr>
              <a:t> </a:t>
            </a:r>
            <a:r>
              <a:rPr lang="es-AR" sz="4800" kern="0" spc="541" smtClean="0">
                <a:solidFill>
                  <a:srgbClr val="00AF50"/>
                </a:solidFill>
              </a:rPr>
              <a:t>pendiente</a:t>
            </a:r>
            <a:r>
              <a:rPr lang="es-AR" sz="4800" kern="0" spc="414" smtClean="0">
                <a:solidFill>
                  <a:srgbClr val="00AF50"/>
                </a:solidFill>
              </a:rPr>
              <a:t> </a:t>
            </a:r>
            <a:r>
              <a:rPr lang="es-AR" sz="4800" kern="0" spc="483" smtClean="0">
                <a:solidFill>
                  <a:srgbClr val="00AF50"/>
                </a:solidFill>
              </a:rPr>
              <a:t>variable </a:t>
            </a:r>
            <a:r>
              <a:rPr lang="es-AR" sz="4800" kern="0" spc="-1507" smtClean="0">
                <a:solidFill>
                  <a:srgbClr val="00AF50"/>
                </a:solidFill>
              </a:rPr>
              <a:t> </a:t>
            </a:r>
            <a:r>
              <a:rPr lang="es-AR" sz="4800" kern="0" smtClean="0">
                <a:solidFill>
                  <a:srgbClr val="00AF50"/>
                </a:solidFill>
              </a:rPr>
              <a:t>o</a:t>
            </a:r>
            <a:r>
              <a:rPr lang="es-AR" sz="4800" kern="0" spc="161" smtClean="0">
                <a:solidFill>
                  <a:srgbClr val="00AF50"/>
                </a:solidFill>
              </a:rPr>
              <a:t> </a:t>
            </a:r>
            <a:r>
              <a:rPr lang="es-AR" sz="4800" kern="0" spc="483" smtClean="0">
                <a:solidFill>
                  <a:srgbClr val="00AF50"/>
                </a:solidFill>
              </a:rPr>
              <a:t>doble</a:t>
            </a:r>
            <a:endParaRPr lang="es-AR" sz="4800" kern="0" spc="483" dirty="0">
              <a:solidFill>
                <a:srgbClr val="00AF50"/>
              </a:solidFill>
            </a:endParaRPr>
          </a:p>
        </p:txBody>
      </p:sp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0400" y="1900603"/>
            <a:ext cx="10867629" cy="767915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377" y="4352691"/>
            <a:ext cx="3025440" cy="1479200"/>
          </a:xfrm>
          <a:prstGeom prst="rect">
            <a:avLst/>
          </a:prstGeom>
        </p:spPr>
      </p:pic>
      <p:sp>
        <p:nvSpPr>
          <p:cNvPr id="8" name="Marcador de número de diapositiva 4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56</a:t>
            </a:fld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413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0512" y="3200400"/>
            <a:ext cx="9647039" cy="609600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30401" y="457200"/>
            <a:ext cx="14333037" cy="214522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73046" rIns="0" bIns="0" rtlCol="0">
            <a:spAutoFit/>
          </a:bodyPr>
          <a:lstStyle/>
          <a:p>
            <a:pPr marR="242498" algn="ctr">
              <a:spcBef>
                <a:spcPts val="575"/>
              </a:spcBef>
            </a:pPr>
            <a:r>
              <a:rPr sz="5522" b="1" spc="-12" dirty="0">
                <a:latin typeface="Arial"/>
                <a:cs typeface="Arial"/>
              </a:rPr>
              <a:t>Protección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sz="5522" b="1" spc="-12" dirty="0">
                <a:latin typeface="Arial"/>
                <a:cs typeface="Arial"/>
              </a:rPr>
              <a:t>de</a:t>
            </a:r>
            <a:r>
              <a:rPr sz="5522" b="1" spc="12" dirty="0">
                <a:latin typeface="Arial"/>
                <a:cs typeface="Arial"/>
              </a:rPr>
              <a:t> </a:t>
            </a:r>
            <a:r>
              <a:rPr lang="es-AR" sz="5522" b="1" i="1" u="sng" dirty="0" err="1">
                <a:latin typeface="Arial"/>
                <a:cs typeface="Arial"/>
              </a:rPr>
              <a:t>F</a:t>
            </a:r>
            <a:r>
              <a:rPr sz="5522" b="1" i="1" u="sng" dirty="0" err="1" smtClean="0">
                <a:latin typeface="Arial"/>
                <a:cs typeface="Arial"/>
              </a:rPr>
              <a:t>alla</a:t>
            </a:r>
            <a:r>
              <a:rPr lang="en-US" sz="5522" b="1" i="1" u="sng" dirty="0" err="1" smtClean="0">
                <a:latin typeface="Arial"/>
                <a:cs typeface="Arial"/>
              </a:rPr>
              <a:t>s</a:t>
            </a:r>
            <a:r>
              <a:rPr sz="5522" b="1" i="1" u="sng" spc="-12" dirty="0" smtClean="0">
                <a:latin typeface="Arial"/>
                <a:cs typeface="Arial"/>
              </a:rPr>
              <a:t> </a:t>
            </a:r>
            <a:r>
              <a:rPr sz="5522" b="1" i="1" u="sng" spc="-12" dirty="0">
                <a:latin typeface="Arial"/>
                <a:cs typeface="Arial"/>
              </a:rPr>
              <a:t>de</a:t>
            </a:r>
            <a:r>
              <a:rPr sz="5522" b="1" i="1" u="sng" spc="12" dirty="0">
                <a:latin typeface="Arial"/>
                <a:cs typeface="Arial"/>
              </a:rPr>
              <a:t> </a:t>
            </a:r>
            <a:r>
              <a:rPr lang="es-AR" sz="5522" b="1" i="1" u="sng" spc="-12" dirty="0">
                <a:latin typeface="Arial"/>
                <a:cs typeface="Arial"/>
              </a:rPr>
              <a:t>F</a:t>
            </a:r>
            <a:r>
              <a:rPr sz="5522" b="1" i="1" u="sng" spc="-12" dirty="0" err="1" smtClean="0">
                <a:latin typeface="Arial"/>
                <a:cs typeface="Arial"/>
              </a:rPr>
              <a:t>ase</a:t>
            </a:r>
            <a:r>
              <a:rPr sz="5522" b="1" i="1" u="sng" spc="12" dirty="0" smtClean="0">
                <a:latin typeface="Arial"/>
                <a:cs typeface="Arial"/>
              </a:rPr>
              <a:t> </a:t>
            </a:r>
            <a:r>
              <a:rPr sz="5522" b="1" i="1" u="sng" spc="-12" dirty="0">
                <a:latin typeface="Arial"/>
                <a:cs typeface="Arial"/>
              </a:rPr>
              <a:t>del</a:t>
            </a:r>
            <a:r>
              <a:rPr sz="5522" b="1" i="1" u="sng" spc="23" dirty="0">
                <a:latin typeface="Arial"/>
                <a:cs typeface="Arial"/>
              </a:rPr>
              <a:t> </a:t>
            </a:r>
            <a:r>
              <a:rPr lang="es-AR" sz="5522" b="1" i="1" u="sng" spc="-12" dirty="0">
                <a:latin typeface="Arial"/>
                <a:cs typeface="Arial"/>
              </a:rPr>
              <a:t>E</a:t>
            </a:r>
            <a:r>
              <a:rPr sz="5522" b="1" i="1" u="sng" spc="-12" dirty="0" smtClean="0">
                <a:latin typeface="Arial"/>
                <a:cs typeface="Arial"/>
              </a:rPr>
              <a:t>stator</a:t>
            </a:r>
            <a:endParaRPr sz="5522" i="1" u="sng" dirty="0">
              <a:latin typeface="Arial"/>
              <a:cs typeface="Arial"/>
            </a:endParaRPr>
          </a:p>
          <a:p>
            <a:pPr marR="279020" algn="ctr">
              <a:spcBef>
                <a:spcPts val="2910"/>
              </a:spcBef>
            </a:pPr>
            <a:r>
              <a:rPr sz="5522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5522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5522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5522" b="1" spc="-12" dirty="0">
                <a:solidFill>
                  <a:srgbClr val="00AF50"/>
                </a:solidFill>
                <a:latin typeface="Arial"/>
                <a:cs typeface="Arial"/>
              </a:rPr>
              <a:t>auto-balanceada</a:t>
            </a:r>
            <a:endParaRPr sz="5522" dirty="0">
              <a:latin typeface="Arial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57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>
          <a:xfrm>
            <a:off x="13284200" y="10096037"/>
            <a:ext cx="4112768" cy="276999"/>
          </a:xfrm>
        </p:spPr>
        <p:txBody>
          <a:bodyPr/>
          <a:lstStyle/>
          <a:p>
            <a:fld id="{B6F15528-21DE-4FAA-801E-634DDDAF4B2B}" type="slidenum">
              <a:rPr lang="es-AR" smtClean="0"/>
              <a:t>58</a:t>
            </a:fld>
            <a:endParaRPr lang="es-AR"/>
          </a:p>
        </p:txBody>
      </p:sp>
      <p:sp>
        <p:nvSpPr>
          <p:cNvPr id="3" name="Marcador de número de diapositiva 1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58</a:t>
            </a:fld>
            <a:endParaRPr lang="es-AR" dirty="0"/>
          </a:p>
        </p:txBody>
      </p:sp>
      <p:sp>
        <p:nvSpPr>
          <p:cNvPr id="6" name="object 3"/>
          <p:cNvSpPr txBox="1"/>
          <p:nvPr/>
        </p:nvSpPr>
        <p:spPr>
          <a:xfrm>
            <a:off x="2147282" y="901492"/>
            <a:ext cx="14474013" cy="92999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5922236" marR="1121925" indent="-4832452">
              <a:lnSpc>
                <a:spcPts val="6350"/>
              </a:lnSpc>
              <a:spcBef>
                <a:spcPts val="1541"/>
              </a:spcBef>
            </a:pPr>
            <a:r>
              <a:rPr sz="4000" b="1" spc="-12" dirty="0">
                <a:latin typeface="Arial"/>
                <a:cs typeface="Arial"/>
              </a:rPr>
              <a:t>Protección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de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dirty="0" err="1">
                <a:latin typeface="Arial"/>
                <a:cs typeface="Arial"/>
              </a:rPr>
              <a:t>F</a:t>
            </a:r>
            <a:r>
              <a:rPr sz="4000" b="1" i="1" u="sng" dirty="0" err="1" smtClean="0">
                <a:latin typeface="Arial"/>
                <a:cs typeface="Arial"/>
              </a:rPr>
              <a:t>alla</a:t>
            </a:r>
            <a:r>
              <a:rPr lang="en-US" sz="4000" b="1" i="1" u="sng" dirty="0" err="1" smtClean="0">
                <a:latin typeface="Arial"/>
                <a:cs typeface="Arial"/>
              </a:rPr>
              <a:t>s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ntre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spiras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del </a:t>
            </a:r>
            <a:r>
              <a:rPr sz="4000" b="1" i="1" u="sng" spc="-1495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smtClean="0">
                <a:latin typeface="Arial"/>
                <a:cs typeface="Arial"/>
              </a:rPr>
              <a:t>stator</a:t>
            </a:r>
            <a:endParaRPr sz="4000" i="1" u="sng" dirty="0">
              <a:latin typeface="Arial"/>
              <a:cs typeface="Arial"/>
            </a:endParaRPr>
          </a:p>
        </p:txBody>
      </p:sp>
      <p:sp>
        <p:nvSpPr>
          <p:cNvPr id="7" name="Marcador de número de diapositiva 4"/>
          <p:cNvSpPr txBox="1">
            <a:spLocks/>
          </p:cNvSpPr>
          <p:nvPr/>
        </p:nvSpPr>
        <p:spPr>
          <a:xfrm>
            <a:off x="13027152" y="95067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58</a:t>
            </a:fld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1933686" y="2866372"/>
            <a:ext cx="140142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diferencial del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 no detecta fallas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espiras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puede ser de 6 a 7 veces la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y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 dañar el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 que utilizar esquemas </a:t>
            </a:r>
            <a:r>
              <a:rPr lang="es-AR" sz="4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</a:t>
            </a:r>
            <a:r>
              <a:rPr lang="en-US" sz="4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íficos</a:t>
            </a:r>
            <a:r>
              <a:rPr lang="en-US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fallas entre espiras para detectar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evitar daños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838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94882" y="749092"/>
            <a:ext cx="14474013" cy="183915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5922236" marR="1121925" indent="-4832452">
              <a:lnSpc>
                <a:spcPts val="6350"/>
              </a:lnSpc>
              <a:spcBef>
                <a:spcPts val="1541"/>
              </a:spcBef>
            </a:pPr>
            <a:r>
              <a:rPr sz="4000" b="1" spc="-12" dirty="0">
                <a:latin typeface="Arial"/>
                <a:cs typeface="Arial"/>
              </a:rPr>
              <a:t>Protección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de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dirty="0" err="1">
                <a:latin typeface="Arial"/>
                <a:cs typeface="Arial"/>
              </a:rPr>
              <a:t>F</a:t>
            </a:r>
            <a:r>
              <a:rPr sz="4000" b="1" i="1" u="sng" dirty="0" err="1" smtClean="0">
                <a:latin typeface="Arial"/>
                <a:cs typeface="Arial"/>
              </a:rPr>
              <a:t>alla</a:t>
            </a:r>
            <a:r>
              <a:rPr lang="en-US" sz="4000" b="1" i="1" u="sng" dirty="0" err="1" smtClean="0">
                <a:latin typeface="Arial"/>
                <a:cs typeface="Arial"/>
              </a:rPr>
              <a:t>s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ntre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spiras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del </a:t>
            </a:r>
            <a:r>
              <a:rPr sz="4000" b="1" i="1" u="sng" spc="-1495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smtClean="0">
                <a:latin typeface="Arial"/>
                <a:cs typeface="Arial"/>
              </a:rPr>
              <a:t>stator</a:t>
            </a:r>
            <a:endParaRPr sz="4000" i="1" u="sng" dirty="0">
              <a:latin typeface="Arial"/>
              <a:cs typeface="Arial"/>
            </a:endParaRPr>
          </a:p>
          <a:p>
            <a:pPr marL="5754242" marR="959772" indent="-4854364">
              <a:lnSpc>
                <a:spcPts val="6350"/>
              </a:lnSpc>
            </a:pPr>
            <a:r>
              <a:rPr sz="40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40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s-AR" sz="4000" b="1" spc="23" dirty="0" smtClean="0">
                <a:solidFill>
                  <a:srgbClr val="00AF50"/>
                </a:solidFill>
                <a:latin typeface="Arial"/>
                <a:cs typeface="Arial"/>
              </a:rPr>
              <a:t>F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ase</a:t>
            </a:r>
            <a:r>
              <a:rPr lang="es-AR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49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r>
              <a:rPr lang="es-AR" sz="4000" b="1" dirty="0" smtClean="0">
                <a:solidFill>
                  <a:srgbClr val="00AF50"/>
                </a:solidFill>
                <a:latin typeface="Arial"/>
                <a:cs typeface="Arial"/>
              </a:rPr>
              <a:t>s utilizando </a:t>
            </a:r>
            <a:r>
              <a:rPr lang="es-AR"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CTs</a:t>
            </a:r>
            <a:r>
              <a:rPr lang="es-AR" sz="4000" b="1" dirty="0" smtClean="0">
                <a:solidFill>
                  <a:srgbClr val="00AF50"/>
                </a:solidFill>
                <a:latin typeface="Arial"/>
                <a:cs typeface="Arial"/>
              </a:rPr>
              <a:t> individuales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59</a:t>
            </a:fld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0" y="2819400"/>
            <a:ext cx="7848599" cy="6534914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60</a:t>
            </a:fld>
            <a:endParaRPr lang="es-AR"/>
          </a:p>
        </p:txBody>
      </p:sp>
      <p:sp>
        <p:nvSpPr>
          <p:cNvPr id="5" name="object 3"/>
          <p:cNvSpPr txBox="1"/>
          <p:nvPr/>
        </p:nvSpPr>
        <p:spPr>
          <a:xfrm>
            <a:off x="1549601" y="741721"/>
            <a:ext cx="14858799" cy="183915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5922236" marR="1121925" indent="-4832452">
              <a:lnSpc>
                <a:spcPts val="6350"/>
              </a:lnSpc>
              <a:spcBef>
                <a:spcPts val="1541"/>
              </a:spcBef>
            </a:pPr>
            <a:r>
              <a:rPr sz="4000" b="1" spc="-12" dirty="0">
                <a:latin typeface="Arial"/>
                <a:cs typeface="Arial"/>
              </a:rPr>
              <a:t>Protección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de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dirty="0" err="1">
                <a:latin typeface="Arial"/>
                <a:cs typeface="Arial"/>
              </a:rPr>
              <a:t>F</a:t>
            </a:r>
            <a:r>
              <a:rPr sz="4000" b="1" i="1" u="sng" dirty="0" err="1" smtClean="0">
                <a:latin typeface="Arial"/>
                <a:cs typeface="Arial"/>
              </a:rPr>
              <a:t>alla</a:t>
            </a:r>
            <a:r>
              <a:rPr lang="en-US" sz="4000" b="1" i="1" u="sng" dirty="0" err="1" smtClean="0">
                <a:latin typeface="Arial"/>
                <a:cs typeface="Arial"/>
              </a:rPr>
              <a:t>s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ntre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spiras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del </a:t>
            </a:r>
            <a:r>
              <a:rPr sz="4000" b="1" i="1" u="sng" spc="-1495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smtClean="0">
                <a:latin typeface="Arial"/>
                <a:cs typeface="Arial"/>
              </a:rPr>
              <a:t>stator</a:t>
            </a:r>
            <a:endParaRPr sz="4000" i="1" u="sng" dirty="0">
              <a:latin typeface="Arial"/>
              <a:cs typeface="Arial"/>
            </a:endParaRPr>
          </a:p>
          <a:p>
            <a:pPr marL="5754242" marR="959772" indent="-4854364">
              <a:lnSpc>
                <a:spcPts val="6350"/>
              </a:lnSpc>
            </a:pPr>
            <a:r>
              <a:rPr sz="40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40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s-AR" sz="4000" b="1" spc="23" dirty="0" smtClean="0">
                <a:solidFill>
                  <a:srgbClr val="00AF50"/>
                </a:solidFill>
                <a:latin typeface="Arial"/>
                <a:cs typeface="Arial"/>
              </a:rPr>
              <a:t>F</a:t>
            </a:r>
            <a:r>
              <a:rPr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ase</a:t>
            </a:r>
            <a:r>
              <a:rPr lang="es-AR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49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r>
              <a:rPr lang="es-AR" sz="4000" b="1" dirty="0" smtClean="0">
                <a:solidFill>
                  <a:srgbClr val="00AF50"/>
                </a:solidFill>
                <a:latin typeface="Arial"/>
                <a:cs typeface="Arial"/>
              </a:rPr>
              <a:t>s utilizando </a:t>
            </a:r>
            <a:r>
              <a:rPr lang="es-AR"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CTs</a:t>
            </a:r>
            <a:r>
              <a:rPr lang="es-AR" sz="4000" b="1" dirty="0" smtClean="0">
                <a:solidFill>
                  <a:srgbClr val="00AF50"/>
                </a:solidFill>
                <a:latin typeface="Arial"/>
                <a:cs typeface="Arial"/>
              </a:rPr>
              <a:t> de balance de n</a:t>
            </a:r>
            <a:r>
              <a:rPr lang="en-US" sz="4000" b="1" dirty="0" smtClean="0">
                <a:solidFill>
                  <a:srgbClr val="00AF50"/>
                </a:solidFill>
                <a:latin typeface="Arial"/>
                <a:cs typeface="Arial"/>
              </a:rPr>
              <a:t>ú</a:t>
            </a:r>
            <a:r>
              <a:rPr lang="es-AR"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cleo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6" name="Marcador de número de diapositiva 4"/>
          <p:cNvSpPr txBox="1">
            <a:spLocks/>
          </p:cNvSpPr>
          <p:nvPr/>
        </p:nvSpPr>
        <p:spPr>
          <a:xfrm>
            <a:off x="12844005" y="9388655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60</a:t>
            </a:fld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00" y="3165167"/>
            <a:ext cx="7750351" cy="59318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924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1994882" y="749092"/>
            <a:ext cx="14474013" cy="183915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5922236" marR="1121925" indent="-4832452">
              <a:lnSpc>
                <a:spcPts val="6350"/>
              </a:lnSpc>
              <a:spcBef>
                <a:spcPts val="1541"/>
              </a:spcBef>
            </a:pPr>
            <a:r>
              <a:rPr sz="4000" b="1" spc="-12" dirty="0">
                <a:latin typeface="Arial"/>
                <a:cs typeface="Arial"/>
              </a:rPr>
              <a:t>Protección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de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dirty="0" err="1">
                <a:latin typeface="Arial"/>
                <a:cs typeface="Arial"/>
              </a:rPr>
              <a:t>F</a:t>
            </a:r>
            <a:r>
              <a:rPr sz="4000" b="1" i="1" u="sng" dirty="0" err="1" smtClean="0">
                <a:latin typeface="Arial"/>
                <a:cs typeface="Arial"/>
              </a:rPr>
              <a:t>alla</a:t>
            </a:r>
            <a:r>
              <a:rPr lang="en-US" sz="4000" b="1" i="1" u="sng" dirty="0" err="1" smtClean="0">
                <a:latin typeface="Arial"/>
                <a:cs typeface="Arial"/>
              </a:rPr>
              <a:t>s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ntre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spiras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del </a:t>
            </a:r>
            <a:r>
              <a:rPr sz="4000" b="1" i="1" u="sng" spc="-1495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smtClean="0">
                <a:latin typeface="Arial"/>
                <a:cs typeface="Arial"/>
              </a:rPr>
              <a:t>stator</a:t>
            </a:r>
            <a:endParaRPr sz="4000" i="1" u="sng" dirty="0">
              <a:latin typeface="Arial"/>
              <a:cs typeface="Arial"/>
            </a:endParaRPr>
          </a:p>
          <a:p>
            <a:pPr marL="5754242" marR="959772" indent="-4854364">
              <a:lnSpc>
                <a:spcPts val="6350"/>
              </a:lnSpc>
            </a:pPr>
            <a:r>
              <a:rPr sz="40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40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CT de balance de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núcleo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de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una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ventana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61</a:t>
            </a:fld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2971800"/>
            <a:ext cx="9067800" cy="632460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62</a:t>
            </a:fld>
            <a:endParaRPr lang="es-AR"/>
          </a:p>
        </p:txBody>
      </p:sp>
      <p:sp>
        <p:nvSpPr>
          <p:cNvPr id="6" name="object 3"/>
          <p:cNvSpPr txBox="1"/>
          <p:nvPr/>
        </p:nvSpPr>
        <p:spPr>
          <a:xfrm>
            <a:off x="1994882" y="749092"/>
            <a:ext cx="14474013" cy="183915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5922236" marR="1121925" indent="-4832452">
              <a:lnSpc>
                <a:spcPts val="6350"/>
              </a:lnSpc>
              <a:spcBef>
                <a:spcPts val="1541"/>
              </a:spcBef>
            </a:pPr>
            <a:r>
              <a:rPr sz="4000" b="1" spc="-12" dirty="0">
                <a:latin typeface="Arial"/>
                <a:cs typeface="Arial"/>
              </a:rPr>
              <a:t>Protección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de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dirty="0" err="1">
                <a:latin typeface="Arial"/>
                <a:cs typeface="Arial"/>
              </a:rPr>
              <a:t>F</a:t>
            </a:r>
            <a:r>
              <a:rPr sz="4000" b="1" i="1" u="sng" dirty="0" err="1" smtClean="0">
                <a:latin typeface="Arial"/>
                <a:cs typeface="Arial"/>
              </a:rPr>
              <a:t>alla</a:t>
            </a:r>
            <a:r>
              <a:rPr lang="en-US" sz="4000" b="1" i="1" u="sng" dirty="0" err="1" smtClean="0">
                <a:latin typeface="Arial"/>
                <a:cs typeface="Arial"/>
              </a:rPr>
              <a:t>s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ntre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spiras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del </a:t>
            </a:r>
            <a:r>
              <a:rPr sz="4000" b="1" i="1" u="sng" spc="-1495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smtClean="0">
                <a:latin typeface="Arial"/>
                <a:cs typeface="Arial"/>
              </a:rPr>
              <a:t>stator</a:t>
            </a:r>
            <a:endParaRPr sz="4000" i="1" u="sng" dirty="0">
              <a:latin typeface="Arial"/>
              <a:cs typeface="Arial"/>
            </a:endParaRPr>
          </a:p>
          <a:p>
            <a:pPr marL="5754242" marR="959772" indent="-4854364">
              <a:lnSpc>
                <a:spcPts val="6350"/>
              </a:lnSpc>
            </a:pPr>
            <a:r>
              <a:rPr sz="40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40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CT de balance de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núcleo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de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una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ventana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7" name="Marcador de número de diapositiva 6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62</a:t>
            </a:fld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2971800"/>
            <a:ext cx="9067800" cy="632460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9480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63</a:t>
            </a:fld>
            <a:endParaRPr lang="es-AR"/>
          </a:p>
        </p:txBody>
      </p:sp>
      <p:sp>
        <p:nvSpPr>
          <p:cNvPr id="4" name="Marcador de número de diapositiva 1"/>
          <p:cNvSpPr txBox="1">
            <a:spLocks/>
          </p:cNvSpPr>
          <p:nvPr/>
        </p:nvSpPr>
        <p:spPr>
          <a:xfrm>
            <a:off x="12864057" y="9366346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63</a:t>
            </a:fld>
            <a:endParaRPr lang="es-AR"/>
          </a:p>
        </p:txBody>
      </p:sp>
      <p:sp>
        <p:nvSpPr>
          <p:cNvPr id="7" name="object 3"/>
          <p:cNvSpPr txBox="1"/>
          <p:nvPr/>
        </p:nvSpPr>
        <p:spPr>
          <a:xfrm>
            <a:off x="1984187" y="761124"/>
            <a:ext cx="14474013" cy="183915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5922236" marR="1121925" indent="-4832452">
              <a:lnSpc>
                <a:spcPts val="6350"/>
              </a:lnSpc>
              <a:spcBef>
                <a:spcPts val="1541"/>
              </a:spcBef>
            </a:pPr>
            <a:r>
              <a:rPr sz="4000" b="1" spc="-12" dirty="0">
                <a:latin typeface="Arial"/>
                <a:cs typeface="Arial"/>
              </a:rPr>
              <a:t>Protección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de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dirty="0" err="1">
                <a:latin typeface="Arial"/>
                <a:cs typeface="Arial"/>
              </a:rPr>
              <a:t>F</a:t>
            </a:r>
            <a:r>
              <a:rPr sz="4000" b="1" i="1" u="sng" dirty="0" err="1" smtClean="0">
                <a:latin typeface="Arial"/>
                <a:cs typeface="Arial"/>
              </a:rPr>
              <a:t>alla</a:t>
            </a:r>
            <a:r>
              <a:rPr lang="en-US" sz="4000" b="1" i="1" u="sng" dirty="0" err="1" smtClean="0">
                <a:latin typeface="Arial"/>
                <a:cs typeface="Arial"/>
              </a:rPr>
              <a:t>s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ntre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err="1" smtClean="0">
                <a:latin typeface="Arial"/>
                <a:cs typeface="Arial"/>
              </a:rPr>
              <a:t>spiras</a:t>
            </a:r>
            <a:r>
              <a:rPr sz="4000" b="1" i="1" u="sng" spc="12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del </a:t>
            </a:r>
            <a:r>
              <a:rPr sz="4000" b="1" i="1" u="sng" spc="-1495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E</a:t>
            </a:r>
            <a:r>
              <a:rPr sz="4000" b="1" i="1" u="sng" spc="-12" dirty="0" smtClean="0">
                <a:latin typeface="Arial"/>
                <a:cs typeface="Arial"/>
              </a:rPr>
              <a:t>stator</a:t>
            </a:r>
            <a:endParaRPr sz="4000" i="1" u="sng" dirty="0">
              <a:latin typeface="Arial"/>
              <a:cs typeface="Arial"/>
            </a:endParaRPr>
          </a:p>
          <a:p>
            <a:pPr marL="5754242" marR="959772" indent="-4854364">
              <a:lnSpc>
                <a:spcPts val="6350"/>
              </a:lnSpc>
            </a:pPr>
            <a:r>
              <a:rPr sz="4000" b="1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40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Mediciones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y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Variaciones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con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Fase</a:t>
            </a:r>
            <a:r>
              <a:rPr lang="en-US" sz="40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40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Dividida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8" name="Marcador de número de diapositiva 6"/>
          <p:cNvSpPr txBox="1">
            <a:spLocks/>
          </p:cNvSpPr>
          <p:nvPr/>
        </p:nvSpPr>
        <p:spPr>
          <a:xfrm>
            <a:off x="12864057" y="9366346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63</a:t>
            </a:fld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2159000" y="2895600"/>
            <a:ext cx="14173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Imperfección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construcción del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</a:p>
          <a:p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Variaciones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</a:p>
          <a:p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Conexiones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s-AR" sz="44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externas</a:t>
            </a:r>
          </a:p>
          <a:p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 en terminales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variaciones de carga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9396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0400" y="-100022"/>
            <a:ext cx="14124127" cy="1439777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584366" rIns="0" bIns="0" rtlCol="0">
            <a:spAutoFit/>
          </a:bodyPr>
          <a:lstStyle/>
          <a:p>
            <a:pPr marL="726037">
              <a:spcBef>
                <a:spcPts val="4601"/>
              </a:spcBef>
            </a:pPr>
            <a:r>
              <a:rPr spc="-12" dirty="0">
                <a:solidFill>
                  <a:srgbClr val="000000"/>
                </a:solidFill>
              </a:rPr>
              <a:t>Protección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12" dirty="0">
                <a:solidFill>
                  <a:srgbClr val="000000"/>
                </a:solidFill>
              </a:rPr>
              <a:t>de</a:t>
            </a:r>
            <a:r>
              <a:rPr spc="12" dirty="0">
                <a:solidFill>
                  <a:srgbClr val="000000"/>
                </a:solidFill>
              </a:rPr>
              <a:t> </a:t>
            </a:r>
            <a:r>
              <a:rPr lang="es-AR" i="1" u="sng" dirty="0" err="1">
                <a:solidFill>
                  <a:srgbClr val="000000"/>
                </a:solidFill>
              </a:rPr>
              <a:t>F</a:t>
            </a:r>
            <a:r>
              <a:rPr i="1" u="sng" dirty="0" err="1" smtClean="0">
                <a:solidFill>
                  <a:srgbClr val="000000"/>
                </a:solidFill>
              </a:rPr>
              <a:t>alla</a:t>
            </a:r>
            <a:r>
              <a:rPr lang="en-US" i="1" u="sng" dirty="0" err="1" smtClean="0">
                <a:solidFill>
                  <a:srgbClr val="000000"/>
                </a:solidFill>
              </a:rPr>
              <a:t>s</a:t>
            </a:r>
            <a:r>
              <a:rPr i="1" u="sng" spc="-23" dirty="0" smtClean="0">
                <a:solidFill>
                  <a:srgbClr val="000000"/>
                </a:solidFill>
              </a:rPr>
              <a:t> </a:t>
            </a:r>
            <a:r>
              <a:rPr i="1" u="sng" spc="-12" dirty="0">
                <a:solidFill>
                  <a:srgbClr val="000000"/>
                </a:solidFill>
              </a:rPr>
              <a:t>a</a:t>
            </a:r>
            <a:r>
              <a:rPr i="1" u="sng" spc="12" dirty="0">
                <a:solidFill>
                  <a:srgbClr val="000000"/>
                </a:solidFill>
              </a:rPr>
              <a:t> </a:t>
            </a:r>
            <a:r>
              <a:rPr lang="es-AR" i="1" u="sng" dirty="0">
                <a:solidFill>
                  <a:srgbClr val="000000"/>
                </a:solidFill>
              </a:rPr>
              <a:t>T</a:t>
            </a:r>
            <a:r>
              <a:rPr i="1" u="sng" dirty="0" err="1" smtClean="0">
                <a:solidFill>
                  <a:srgbClr val="000000"/>
                </a:solidFill>
              </a:rPr>
              <a:t>ierra</a:t>
            </a:r>
            <a:r>
              <a:rPr i="1" u="sng" dirty="0" smtClean="0">
                <a:solidFill>
                  <a:srgbClr val="000000"/>
                </a:solidFill>
              </a:rPr>
              <a:t> </a:t>
            </a:r>
            <a:r>
              <a:rPr i="1" u="sng" spc="-12" dirty="0">
                <a:solidFill>
                  <a:srgbClr val="000000"/>
                </a:solidFill>
              </a:rPr>
              <a:t>del </a:t>
            </a:r>
            <a:r>
              <a:rPr lang="es-AR" i="1" u="sng" spc="-12" dirty="0" smtClean="0">
                <a:solidFill>
                  <a:srgbClr val="000000"/>
                </a:solidFill>
              </a:rPr>
              <a:t>E</a:t>
            </a:r>
            <a:r>
              <a:rPr i="1" u="sng" spc="-12" dirty="0" smtClean="0">
                <a:solidFill>
                  <a:srgbClr val="000000"/>
                </a:solidFill>
              </a:rPr>
              <a:t>stator</a:t>
            </a:r>
            <a:endParaRPr i="1" u="sng" spc="-12" dirty="0">
              <a:solidFill>
                <a:srgbClr val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26400" y="2087438"/>
            <a:ext cx="10185400" cy="7162879"/>
          </a:xfrm>
          <a:prstGeom prst="rect">
            <a:avLst/>
          </a:prstGeom>
        </p:spPr>
        <p:txBody>
          <a:bodyPr vert="horz" wrap="square" lIns="0" tIns="73046" rIns="0" bIns="0" rtlCol="0">
            <a:spAutoFit/>
          </a:bodyPr>
          <a:lstStyle/>
          <a:p>
            <a:pPr marL="553657" marR="2270142" indent="-525901">
              <a:lnSpc>
                <a:spcPts val="4739"/>
              </a:lnSpc>
              <a:spcBef>
                <a:spcPts val="575"/>
              </a:spcBef>
              <a:buFont typeface="Wingdings"/>
              <a:buChar char=""/>
              <a:tabLst>
                <a:tab pos="555117" algn="l"/>
              </a:tabLst>
            </a:pP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32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conectados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2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32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alta </a:t>
            </a:r>
            <a:r>
              <a:rPr sz="32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impedancia</a:t>
            </a:r>
            <a:endParaRPr sz="3200" dirty="0">
              <a:latin typeface="Arial"/>
              <a:cs typeface="Arial"/>
            </a:endParaRPr>
          </a:p>
          <a:p>
            <a:pPr marL="1148261" marR="1744241" indent="-525901">
              <a:lnSpc>
                <a:spcPts val="4785"/>
              </a:lnSpc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r>
              <a:rPr sz="3200" b="1" spc="23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2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lang="en-US"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eu</a:t>
            </a: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tro</a:t>
            </a:r>
            <a:r>
              <a:rPr sz="3200" b="1" spc="23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2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frecuencia</a:t>
            </a:r>
            <a:r>
              <a:rPr sz="3200" b="1" spc="-1114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fundamental</a:t>
            </a:r>
            <a:endParaRPr sz="3200" dirty="0">
              <a:latin typeface="Arial"/>
              <a:cs typeface="Arial"/>
            </a:endParaRPr>
          </a:p>
          <a:p>
            <a:pPr marL="114826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200" b="1" dirty="0" err="1" smtClean="0">
                <a:solidFill>
                  <a:srgbClr val="00AF50"/>
                </a:solidFill>
                <a:latin typeface="Arial"/>
                <a:cs typeface="Arial"/>
              </a:rPr>
              <a:t>Subtensión</a:t>
            </a:r>
            <a:r>
              <a:rPr sz="32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o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 err="1">
                <a:solidFill>
                  <a:srgbClr val="00AF50"/>
                </a:solidFill>
                <a:latin typeface="Arial"/>
                <a:cs typeface="Arial"/>
              </a:rPr>
              <a:t>Tercer</a:t>
            </a:r>
            <a:r>
              <a:rPr sz="3200" b="1" spc="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endParaRPr lang="en-US" sz="3200" b="1" spc="46" dirty="0" smtClean="0">
              <a:solidFill>
                <a:srgbClr val="00AF50"/>
              </a:solidFill>
              <a:latin typeface="Arial"/>
              <a:cs typeface="Arial"/>
            </a:endParaRPr>
          </a:p>
          <a:p>
            <a:pPr marL="620899">
              <a:tabLst>
                <a:tab pos="1605461" algn="l"/>
                <a:tab pos="1606922" algn="l"/>
              </a:tabLst>
            </a:pPr>
            <a:r>
              <a:rPr lang="en-US" sz="3200" b="1" spc="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lang="en-US" sz="3200" b="1" spc="46" dirty="0" smtClean="0">
                <a:solidFill>
                  <a:srgbClr val="00AF50"/>
                </a:solidFill>
                <a:latin typeface="Arial"/>
                <a:cs typeface="Arial"/>
              </a:rPr>
              <a:t>   </a:t>
            </a: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Armónico</a:t>
            </a:r>
            <a:endParaRPr sz="3200" dirty="0">
              <a:latin typeface="Arial"/>
              <a:cs typeface="Arial"/>
            </a:endParaRPr>
          </a:p>
          <a:p>
            <a:pPr marL="114826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3200" b="1" spc="-23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200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Baja</a:t>
            </a:r>
            <a:r>
              <a:rPr sz="32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dirty="0" err="1" smtClean="0">
                <a:solidFill>
                  <a:srgbClr val="00AF50"/>
                </a:solidFill>
                <a:latin typeface="Arial"/>
                <a:cs typeface="Arial"/>
              </a:rPr>
              <a:t>Frecuencia</a:t>
            </a:r>
            <a:endParaRPr lang="en-US" sz="3200" b="1" dirty="0" smtClean="0">
              <a:solidFill>
                <a:srgbClr val="00AF50"/>
              </a:solidFill>
              <a:latin typeface="Arial"/>
              <a:cs typeface="Arial"/>
            </a:endParaRPr>
          </a:p>
          <a:p>
            <a:pPr marL="1605461" lvl="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endParaRPr sz="3200" dirty="0">
              <a:latin typeface="Arial"/>
              <a:cs typeface="Arial"/>
            </a:endParaRPr>
          </a:p>
          <a:p>
            <a:pPr marL="553657" marR="2265759" indent="-525901">
              <a:lnSpc>
                <a:spcPts val="4739"/>
              </a:lnSpc>
              <a:buFont typeface="Wingdings"/>
              <a:buChar char=""/>
              <a:tabLst>
                <a:tab pos="555117" algn="l"/>
              </a:tabLst>
            </a:pP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32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con</a:t>
            </a:r>
            <a:r>
              <a:rPr sz="32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puesta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a tierra</a:t>
            </a:r>
            <a:r>
              <a:rPr sz="32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baja </a:t>
            </a:r>
            <a:r>
              <a:rPr sz="32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impedancia</a:t>
            </a:r>
            <a:endParaRPr sz="3200" dirty="0">
              <a:latin typeface="Arial"/>
              <a:cs typeface="Arial"/>
            </a:endParaRPr>
          </a:p>
          <a:p>
            <a:pPr marL="114826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Sobrecorriente</a:t>
            </a:r>
            <a:r>
              <a:rPr sz="3200" b="1" spc="-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de tierra</a:t>
            </a:r>
            <a:endParaRPr sz="3200" dirty="0">
              <a:latin typeface="Arial"/>
              <a:cs typeface="Arial"/>
            </a:endParaRPr>
          </a:p>
          <a:p>
            <a:pPr marL="114826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Sobrecorriente</a:t>
            </a:r>
            <a:r>
              <a:rPr sz="3200" b="1" spc="12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direccional</a:t>
            </a:r>
            <a:r>
              <a:rPr sz="32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2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endParaRPr sz="3200" dirty="0">
              <a:latin typeface="Arial"/>
              <a:cs typeface="Arial"/>
            </a:endParaRPr>
          </a:p>
          <a:p>
            <a:pPr marL="1148261" indent="-527362">
              <a:buFont typeface="Microsoft Sans Serif"/>
              <a:buChar char="-"/>
              <a:tabLst>
                <a:tab pos="1605461" algn="l"/>
                <a:tab pos="1606922" algn="l"/>
              </a:tabLst>
            </a:pPr>
            <a:r>
              <a:rPr sz="32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3200" b="1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2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32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restringida (REF)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64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330200" y="2149356"/>
            <a:ext cx="8940800" cy="72943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 de conexión 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 del neutro de generador determina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para fallas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</a:p>
          <a:p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Sólidamente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conectado 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 impedancia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 impedancia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tierra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híbrida</a:t>
            </a:r>
          </a:p>
          <a:p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 a tierra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1800" y="617133"/>
            <a:ext cx="14286288" cy="176239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5763" rIns="0" bIns="0" rtlCol="0">
            <a:spAutoFit/>
          </a:bodyPr>
          <a:lstStyle/>
          <a:p>
            <a:pPr marL="2584222" marR="223508" indent="-2335880">
              <a:lnSpc>
                <a:spcPts val="6350"/>
              </a:lnSpc>
              <a:spcBef>
                <a:spcPts val="1541"/>
              </a:spcBef>
            </a:pPr>
            <a:r>
              <a:rPr sz="4400" spc="-12" dirty="0">
                <a:solidFill>
                  <a:srgbClr val="000000"/>
                </a:solidFill>
              </a:rPr>
              <a:t>Falla</a:t>
            </a:r>
            <a:r>
              <a:rPr sz="4400" dirty="0">
                <a:solidFill>
                  <a:srgbClr val="000000"/>
                </a:solidFill>
              </a:rPr>
              <a:t> </a:t>
            </a:r>
            <a:r>
              <a:rPr sz="4400" spc="-12" dirty="0">
                <a:solidFill>
                  <a:srgbClr val="000000"/>
                </a:solidFill>
              </a:rPr>
              <a:t>a</a:t>
            </a:r>
            <a:r>
              <a:rPr sz="4400" spc="12" dirty="0">
                <a:solidFill>
                  <a:srgbClr val="000000"/>
                </a:solidFill>
              </a:rPr>
              <a:t> </a:t>
            </a:r>
            <a:r>
              <a:rPr sz="4400" spc="-12" dirty="0">
                <a:solidFill>
                  <a:srgbClr val="000000"/>
                </a:solidFill>
              </a:rPr>
              <a:t>tierra</a:t>
            </a:r>
            <a:r>
              <a:rPr sz="4400" dirty="0">
                <a:solidFill>
                  <a:srgbClr val="000000"/>
                </a:solidFill>
              </a:rPr>
              <a:t> </a:t>
            </a:r>
            <a:r>
              <a:rPr sz="4400" spc="-12" dirty="0">
                <a:solidFill>
                  <a:srgbClr val="000000"/>
                </a:solidFill>
              </a:rPr>
              <a:t>en</a:t>
            </a:r>
            <a:r>
              <a:rPr sz="4400" dirty="0">
                <a:solidFill>
                  <a:srgbClr val="000000"/>
                </a:solidFill>
              </a:rPr>
              <a:t> </a:t>
            </a:r>
            <a:r>
              <a:rPr sz="4400" spc="-12" dirty="0">
                <a:solidFill>
                  <a:srgbClr val="000000"/>
                </a:solidFill>
              </a:rPr>
              <a:t>generador</a:t>
            </a:r>
            <a:r>
              <a:rPr sz="4400" spc="12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puesto </a:t>
            </a:r>
            <a:r>
              <a:rPr sz="4400" spc="-12" dirty="0">
                <a:solidFill>
                  <a:srgbClr val="000000"/>
                </a:solidFill>
              </a:rPr>
              <a:t>a</a:t>
            </a:r>
            <a:r>
              <a:rPr sz="4400" spc="35" dirty="0">
                <a:solidFill>
                  <a:srgbClr val="000000"/>
                </a:solidFill>
              </a:rPr>
              <a:t> </a:t>
            </a:r>
            <a:r>
              <a:rPr sz="4400"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tierra </a:t>
            </a:r>
            <a:r>
              <a:rPr sz="4400" i="1" spc="-1495" dirty="0">
                <a:solidFill>
                  <a:srgbClr val="000000"/>
                </a:solidFill>
              </a:rPr>
              <a:t> </a:t>
            </a:r>
            <a:r>
              <a:rPr sz="4400"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 través</a:t>
            </a:r>
            <a:r>
              <a:rPr sz="4400" i="1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4400"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de</a:t>
            </a:r>
            <a:r>
              <a:rPr sz="4400" i="1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4400"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alta</a:t>
            </a:r>
            <a:r>
              <a:rPr sz="4400" i="1" u="heavy" spc="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4400" i="1" u="heavy" spc="-1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impedancia</a:t>
            </a: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t="17851"/>
          <a:stretch/>
        </p:blipFill>
        <p:spPr>
          <a:xfrm>
            <a:off x="2768600" y="2514600"/>
            <a:ext cx="11506200" cy="6875884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65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42068" y="381000"/>
            <a:ext cx="14600385" cy="20543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30167" rIns="0" bIns="0" rtlCol="0">
            <a:spAutoFit/>
          </a:bodyPr>
          <a:lstStyle/>
          <a:p>
            <a:pPr marL="131476" marR="140239" algn="ctr">
              <a:lnSpc>
                <a:spcPts val="6902"/>
              </a:lnSpc>
              <a:spcBef>
                <a:spcPts val="2600"/>
              </a:spcBef>
            </a:pPr>
            <a:r>
              <a:rPr sz="3600" b="1" spc="-12" dirty="0">
                <a:latin typeface="Arial"/>
                <a:cs typeface="Arial"/>
              </a:rPr>
              <a:t>Generador </a:t>
            </a:r>
            <a:r>
              <a:rPr sz="3600" b="1" dirty="0">
                <a:latin typeface="Arial"/>
                <a:cs typeface="Arial"/>
              </a:rPr>
              <a:t>con </a:t>
            </a:r>
            <a:r>
              <a:rPr sz="3600" b="1" spc="-12" dirty="0">
                <a:latin typeface="Arial"/>
                <a:cs typeface="Arial"/>
              </a:rPr>
              <a:t>conexión </a:t>
            </a:r>
            <a:r>
              <a:rPr sz="3600" b="1" dirty="0">
                <a:latin typeface="Arial"/>
                <a:cs typeface="Arial"/>
              </a:rPr>
              <a:t>a </a:t>
            </a:r>
            <a:r>
              <a:rPr sz="3600" b="1" spc="-12" dirty="0">
                <a:latin typeface="Arial"/>
                <a:cs typeface="Arial"/>
              </a:rPr>
              <a:t>tierra </a:t>
            </a:r>
            <a:r>
              <a:rPr sz="3600" b="1" dirty="0">
                <a:latin typeface="Arial"/>
                <a:cs typeface="Arial"/>
              </a:rPr>
              <a:t>de alta </a:t>
            </a:r>
            <a:r>
              <a:rPr sz="3600" b="1" spc="-1633" dirty="0">
                <a:latin typeface="Arial"/>
                <a:cs typeface="Arial"/>
              </a:rPr>
              <a:t> </a:t>
            </a:r>
            <a:r>
              <a:rPr sz="3600" b="1" spc="-12" dirty="0">
                <a:latin typeface="Arial"/>
                <a:cs typeface="Arial"/>
              </a:rPr>
              <a:t>impedancia</a:t>
            </a:r>
            <a:endParaRPr sz="3600" dirty="0">
              <a:latin typeface="Arial"/>
              <a:cs typeface="Arial"/>
            </a:endParaRPr>
          </a:p>
          <a:p>
            <a:pPr marR="11688" algn="ctr">
              <a:spcBef>
                <a:spcPts val="2151"/>
              </a:spcBef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fundamental</a:t>
            </a:r>
            <a:r>
              <a:rPr sz="36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neutro</a:t>
            </a:r>
            <a:r>
              <a:rPr lang="en-US" sz="3600" b="1" spc="-12" dirty="0" smtClean="0">
                <a:solidFill>
                  <a:srgbClr val="00AF50"/>
                </a:solidFill>
                <a:latin typeface="Arial"/>
                <a:cs typeface="Arial"/>
              </a:rPr>
              <a:t> (59GN)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t="21473"/>
          <a:stretch/>
        </p:blipFill>
        <p:spPr>
          <a:xfrm>
            <a:off x="6731000" y="2508589"/>
            <a:ext cx="10825546" cy="7040513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66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406400" y="2818129"/>
            <a:ext cx="6324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59GN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sobretensión 3V0, cubre ≈ 95% del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devanado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Sintonizado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frecuencia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funcionar correctamente de 10 a 80 Hz durante el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arranque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67</a:t>
            </a:fld>
            <a:endParaRPr lang="es-AR"/>
          </a:p>
        </p:txBody>
      </p:sp>
      <p:sp>
        <p:nvSpPr>
          <p:cNvPr id="5" name="object 3"/>
          <p:cNvSpPr txBox="1"/>
          <p:nvPr/>
        </p:nvSpPr>
        <p:spPr>
          <a:xfrm>
            <a:off x="1642068" y="381000"/>
            <a:ext cx="14600385" cy="20543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30167" rIns="0" bIns="0" rtlCol="0">
            <a:spAutoFit/>
          </a:bodyPr>
          <a:lstStyle/>
          <a:p>
            <a:pPr marL="131476" marR="140239" algn="ctr">
              <a:lnSpc>
                <a:spcPts val="6902"/>
              </a:lnSpc>
              <a:spcBef>
                <a:spcPts val="2600"/>
              </a:spcBef>
            </a:pPr>
            <a:r>
              <a:rPr sz="3600" b="1" spc="-12" dirty="0">
                <a:latin typeface="Arial"/>
                <a:cs typeface="Arial"/>
              </a:rPr>
              <a:t>Generador </a:t>
            </a:r>
            <a:r>
              <a:rPr sz="3600" b="1" dirty="0">
                <a:latin typeface="Arial"/>
                <a:cs typeface="Arial"/>
              </a:rPr>
              <a:t>con </a:t>
            </a:r>
            <a:r>
              <a:rPr sz="3600" b="1" spc="-12" dirty="0">
                <a:latin typeface="Arial"/>
                <a:cs typeface="Arial"/>
              </a:rPr>
              <a:t>conexión </a:t>
            </a:r>
            <a:r>
              <a:rPr sz="3600" b="1" dirty="0">
                <a:latin typeface="Arial"/>
                <a:cs typeface="Arial"/>
              </a:rPr>
              <a:t>a </a:t>
            </a:r>
            <a:r>
              <a:rPr sz="3600" b="1" spc="-12" dirty="0">
                <a:latin typeface="Arial"/>
                <a:cs typeface="Arial"/>
              </a:rPr>
              <a:t>tierra </a:t>
            </a:r>
            <a:r>
              <a:rPr sz="3600" b="1" dirty="0">
                <a:latin typeface="Arial"/>
                <a:cs typeface="Arial"/>
              </a:rPr>
              <a:t>de alta </a:t>
            </a:r>
            <a:r>
              <a:rPr sz="3600" b="1" spc="-1633" dirty="0">
                <a:latin typeface="Arial"/>
                <a:cs typeface="Arial"/>
              </a:rPr>
              <a:t> </a:t>
            </a:r>
            <a:r>
              <a:rPr sz="3600" b="1" spc="-12" dirty="0">
                <a:latin typeface="Arial"/>
                <a:cs typeface="Arial"/>
              </a:rPr>
              <a:t>impedancia</a:t>
            </a:r>
            <a:endParaRPr sz="3600" dirty="0">
              <a:latin typeface="Arial"/>
              <a:cs typeface="Arial"/>
            </a:endParaRPr>
          </a:p>
          <a:p>
            <a:pPr marR="11688" algn="ctr">
              <a:spcBef>
                <a:spcPts val="2151"/>
              </a:spcBef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fundamental</a:t>
            </a:r>
            <a:r>
              <a:rPr sz="36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neutro</a:t>
            </a:r>
            <a:r>
              <a:rPr lang="en-US" sz="3600" b="1" spc="-12" dirty="0" smtClean="0">
                <a:solidFill>
                  <a:srgbClr val="00AF50"/>
                </a:solidFill>
                <a:latin typeface="Arial"/>
                <a:cs typeface="Arial"/>
              </a:rPr>
              <a:t> (59GN)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7" name="Marcador de número de diapositiva 4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67</a:t>
            </a:fld>
            <a:endParaRPr lang="es-AR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030" y="2514600"/>
            <a:ext cx="5636570" cy="6839713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8404352" y="3489689"/>
            <a:ext cx="89408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ultimo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 -10%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cerca del neutro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cubierto por el relé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sobretensión neutral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59GN)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 una falla a tierra en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región del arrollamiento forma un bypass del transformador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puesta a tierra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 la resistencia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(R) o 59G,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poniendo a la máquina 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sólidamente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6650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68</a:t>
            </a:fld>
            <a:endParaRPr lang="es-AR"/>
          </a:p>
        </p:txBody>
      </p:sp>
      <p:sp>
        <p:nvSpPr>
          <p:cNvPr id="3" name="Marcador de número de diapositiva 1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68</a:t>
            </a:fld>
            <a:endParaRPr lang="es-AR"/>
          </a:p>
        </p:txBody>
      </p:sp>
      <p:sp>
        <p:nvSpPr>
          <p:cNvPr id="6" name="object 3"/>
          <p:cNvSpPr txBox="1"/>
          <p:nvPr/>
        </p:nvSpPr>
        <p:spPr>
          <a:xfrm>
            <a:off x="1642068" y="381000"/>
            <a:ext cx="14600385" cy="20543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30167" rIns="0" bIns="0" rtlCol="0">
            <a:spAutoFit/>
          </a:bodyPr>
          <a:lstStyle/>
          <a:p>
            <a:pPr marL="131476" marR="140239" algn="ctr">
              <a:lnSpc>
                <a:spcPts val="6902"/>
              </a:lnSpc>
              <a:spcBef>
                <a:spcPts val="2600"/>
              </a:spcBef>
            </a:pPr>
            <a:r>
              <a:rPr sz="3600" b="1" spc="-12" dirty="0">
                <a:latin typeface="Arial"/>
                <a:cs typeface="Arial"/>
              </a:rPr>
              <a:t>Generador </a:t>
            </a:r>
            <a:r>
              <a:rPr sz="3600" b="1" dirty="0">
                <a:latin typeface="Arial"/>
                <a:cs typeface="Arial"/>
              </a:rPr>
              <a:t>con </a:t>
            </a:r>
            <a:r>
              <a:rPr sz="3600" b="1" spc="-12" dirty="0">
                <a:latin typeface="Arial"/>
                <a:cs typeface="Arial"/>
              </a:rPr>
              <a:t>conexión </a:t>
            </a:r>
            <a:r>
              <a:rPr sz="3600" b="1" dirty="0">
                <a:latin typeface="Arial"/>
                <a:cs typeface="Arial"/>
              </a:rPr>
              <a:t>a </a:t>
            </a:r>
            <a:r>
              <a:rPr sz="3600" b="1" spc="-12" dirty="0">
                <a:latin typeface="Arial"/>
                <a:cs typeface="Arial"/>
              </a:rPr>
              <a:t>tierra </a:t>
            </a:r>
            <a:r>
              <a:rPr sz="3600" b="1" dirty="0">
                <a:latin typeface="Arial"/>
                <a:cs typeface="Arial"/>
              </a:rPr>
              <a:t>de alta </a:t>
            </a:r>
            <a:r>
              <a:rPr sz="3600" b="1" spc="-1633" dirty="0">
                <a:latin typeface="Arial"/>
                <a:cs typeface="Arial"/>
              </a:rPr>
              <a:t> </a:t>
            </a:r>
            <a:r>
              <a:rPr sz="3600" b="1" spc="-12" dirty="0">
                <a:latin typeface="Arial"/>
                <a:cs typeface="Arial"/>
              </a:rPr>
              <a:t>impedancia</a:t>
            </a:r>
            <a:endParaRPr sz="3600" dirty="0">
              <a:latin typeface="Arial"/>
              <a:cs typeface="Arial"/>
            </a:endParaRPr>
          </a:p>
          <a:p>
            <a:pPr marR="11688" algn="ctr">
              <a:spcBef>
                <a:spcPts val="2151"/>
              </a:spcBef>
            </a:pPr>
            <a:r>
              <a:rPr lang="en-US"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Límite</a:t>
            </a:r>
            <a:r>
              <a:rPr lang="en-US" sz="3600" b="1" spc="-12" dirty="0" smtClean="0">
                <a:solidFill>
                  <a:srgbClr val="00AF50"/>
                </a:solidFill>
                <a:latin typeface="Arial"/>
                <a:cs typeface="Arial"/>
              </a:rPr>
              <a:t> de </a:t>
            </a:r>
            <a:r>
              <a:rPr lang="en-US" sz="36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Sensibilidad</a:t>
            </a:r>
            <a:r>
              <a:rPr lang="en-US" sz="3600" b="1" spc="-12" dirty="0" smtClean="0">
                <a:solidFill>
                  <a:srgbClr val="00AF50"/>
                </a:solidFill>
                <a:latin typeface="Arial"/>
                <a:cs typeface="Arial"/>
              </a:rPr>
              <a:t> de la (59GN)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7" name="Marcador de número de diapositiva 4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68</a:t>
            </a:fld>
            <a:endParaRPr lang="es-AR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t="1451"/>
          <a:stretch/>
        </p:blipFill>
        <p:spPr>
          <a:xfrm>
            <a:off x="1397000" y="2811379"/>
            <a:ext cx="6705600" cy="6793922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468978" y="5195936"/>
            <a:ext cx="16764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/>
          <p:cNvSpPr/>
          <p:nvPr/>
        </p:nvSpPr>
        <p:spPr>
          <a:xfrm>
            <a:off x="8742479" y="4113379"/>
            <a:ext cx="85420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Ajustar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sensiblemente el relé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59GN para detectar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a tierra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 95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del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bobinado,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 arrancar para fallas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lado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 del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GSU o en el circuito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secundario del VT</a:t>
            </a: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202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69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0" y="381000"/>
            <a:ext cx="12725399" cy="89733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2576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398320" y="2861328"/>
            <a:ext cx="89408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Total</a:t>
            </a:r>
          </a:p>
          <a:p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Fundamental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Armónicos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96" y="2104760"/>
            <a:ext cx="5795580" cy="46482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082800" y="990600"/>
            <a:ext cx="125261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- Distribución de flujo en el </a:t>
            </a:r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entrehierro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16196" y="7002664"/>
            <a:ext cx="589456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Generador - Distribución de flujo </a:t>
            </a:r>
            <a:endParaRPr lang="es-AR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el entrehierro</a:t>
            </a:r>
            <a:endParaRPr lang="es-A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70</a:t>
            </a:fld>
            <a:endParaRPr lang="es-AR"/>
          </a:p>
        </p:txBody>
      </p:sp>
      <p:sp>
        <p:nvSpPr>
          <p:cNvPr id="8" name="object 3"/>
          <p:cNvSpPr txBox="1"/>
          <p:nvPr/>
        </p:nvSpPr>
        <p:spPr>
          <a:xfrm>
            <a:off x="1661996" y="776226"/>
            <a:ext cx="14600385" cy="110212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30167" rIns="0" bIns="0" rtlCol="0">
            <a:spAutoFit/>
          </a:bodyPr>
          <a:lstStyle/>
          <a:p>
            <a:pPr marL="131476" marR="140239" algn="ctr">
              <a:lnSpc>
                <a:spcPts val="6902"/>
              </a:lnSpc>
              <a:spcBef>
                <a:spcPts val="2600"/>
              </a:spcBef>
            </a:pPr>
            <a:endParaRPr sz="3600" dirty="0">
              <a:latin typeface="Arial"/>
              <a:cs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593" y="2204711"/>
            <a:ext cx="8834317" cy="54102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71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2438400"/>
            <a:ext cx="6477000" cy="73913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926095" y="3429000"/>
            <a:ext cx="7391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capacitancias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terminales 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bobinado del generador</a:t>
            </a:r>
          </a:p>
          <a:p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camino para</a:t>
            </a:r>
          </a:p>
          <a:p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corrientes de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tercer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armónico del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través de la resistencia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puesta a tierra</a:t>
            </a:r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711200" y="220729"/>
            <a:ext cx="16053423" cy="2163779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60481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415552" marR="1592314" indent="683671" algn="ctr">
              <a:lnSpc>
                <a:spcPts val="6350"/>
              </a:lnSpc>
              <a:spcBef>
                <a:spcPts val="4762"/>
              </a:spcBef>
            </a:pPr>
            <a:r>
              <a:rPr lang="es-AR" sz="4000" b="1" kern="0" spc="-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Distribución Típica</a:t>
            </a:r>
            <a:r>
              <a:rPr lang="es-AR" sz="40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kern="0" spc="-23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40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Tensión </a:t>
            </a:r>
            <a:r>
              <a:rPr lang="es-AR" sz="4000" b="1" kern="0" spc="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kern="0" spc="-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4000" b="1" kern="0" spc="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es-AR" sz="4000" b="1" kern="0" spc="-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ercer Armónico</a:t>
            </a:r>
            <a:r>
              <a:rPr lang="es-AR" sz="4000" b="1" kern="0" spc="23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kern="0" spc="-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4000" b="1" kern="0" spc="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kern="0" spc="-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endParaRPr lang="es-AR" sz="4000" b="1" kern="0" spc="-12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188200" y="5022056"/>
            <a:ext cx="1143000" cy="2377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83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5000" y="455989"/>
            <a:ext cx="16053423" cy="2163779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604819" rIns="0" bIns="0" rtlCol="0">
            <a:spAutoFit/>
          </a:bodyPr>
          <a:lstStyle/>
          <a:p>
            <a:pPr marL="1415552" marR="1592314" indent="683671" algn="ctr">
              <a:lnSpc>
                <a:spcPts val="6350"/>
              </a:lnSpc>
              <a:spcBef>
                <a:spcPts val="4762"/>
              </a:spcBef>
            </a:pPr>
            <a:r>
              <a:rPr sz="4000" spc="-12" dirty="0">
                <a:solidFill>
                  <a:srgbClr val="000000"/>
                </a:solidFill>
              </a:rPr>
              <a:t>Distribución Típica</a:t>
            </a:r>
            <a:r>
              <a:rPr sz="4000" dirty="0">
                <a:solidFill>
                  <a:srgbClr val="000000"/>
                </a:solidFill>
              </a:rPr>
              <a:t> </a:t>
            </a:r>
            <a:r>
              <a:rPr sz="4000" spc="-23" dirty="0">
                <a:solidFill>
                  <a:srgbClr val="000000"/>
                </a:solidFill>
              </a:rPr>
              <a:t>de</a:t>
            </a:r>
            <a:r>
              <a:rPr sz="4000" dirty="0">
                <a:solidFill>
                  <a:srgbClr val="000000"/>
                </a:solidFill>
              </a:rPr>
              <a:t> Tensión </a:t>
            </a:r>
            <a:r>
              <a:rPr sz="4000" spc="12" dirty="0">
                <a:solidFill>
                  <a:srgbClr val="000000"/>
                </a:solidFill>
              </a:rPr>
              <a:t> </a:t>
            </a:r>
            <a:r>
              <a:rPr sz="4000" spc="-12" dirty="0">
                <a:solidFill>
                  <a:srgbClr val="000000"/>
                </a:solidFill>
              </a:rPr>
              <a:t>de</a:t>
            </a:r>
            <a:r>
              <a:rPr sz="4000" spc="12" dirty="0">
                <a:solidFill>
                  <a:srgbClr val="000000"/>
                </a:solidFill>
              </a:rPr>
              <a:t> </a:t>
            </a:r>
            <a:r>
              <a:rPr lang="es-AR" sz="4000" spc="12" dirty="0" smtClean="0">
                <a:solidFill>
                  <a:srgbClr val="000000"/>
                </a:solidFill>
              </a:rPr>
              <a:t>T</a:t>
            </a:r>
            <a:r>
              <a:rPr sz="4000" spc="-12" dirty="0" err="1" smtClean="0">
                <a:solidFill>
                  <a:srgbClr val="000000"/>
                </a:solidFill>
              </a:rPr>
              <a:t>ercer</a:t>
            </a:r>
            <a:r>
              <a:rPr lang="es-AR" sz="4000" spc="-12" dirty="0">
                <a:solidFill>
                  <a:srgbClr val="000000"/>
                </a:solidFill>
              </a:rPr>
              <a:t> </a:t>
            </a:r>
            <a:r>
              <a:rPr sz="4000" spc="-12" dirty="0" err="1" smtClean="0">
                <a:solidFill>
                  <a:srgbClr val="000000"/>
                </a:solidFill>
              </a:rPr>
              <a:t>Armónico</a:t>
            </a:r>
            <a:r>
              <a:rPr sz="4000" spc="23" dirty="0" smtClean="0">
                <a:solidFill>
                  <a:srgbClr val="000000"/>
                </a:solidFill>
              </a:rPr>
              <a:t> </a:t>
            </a:r>
            <a:r>
              <a:rPr sz="4000" spc="-12" dirty="0">
                <a:solidFill>
                  <a:srgbClr val="000000"/>
                </a:solidFill>
              </a:rPr>
              <a:t>del</a:t>
            </a:r>
            <a:r>
              <a:rPr sz="4000" spc="12" dirty="0">
                <a:solidFill>
                  <a:srgbClr val="000000"/>
                </a:solidFill>
              </a:rPr>
              <a:t> </a:t>
            </a:r>
            <a:r>
              <a:rPr sz="4000" spc="-12" dirty="0">
                <a:solidFill>
                  <a:srgbClr val="000000"/>
                </a:solidFill>
              </a:rPr>
              <a:t>Generador</a:t>
            </a: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l="6666" t="17857" r="6666"/>
          <a:stretch/>
        </p:blipFill>
        <p:spPr>
          <a:xfrm>
            <a:off x="5888145" y="2623779"/>
            <a:ext cx="9906000" cy="6822854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72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482600" y="2993022"/>
            <a:ext cx="6324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Construcción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máquinas- el paso del bobinado del estator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Niveles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excitación (MVAR)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potencia activa de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máquina (MW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Capacitancia en terminales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2060345" y="6705600"/>
            <a:ext cx="55672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i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Si el tercer armónico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desaparece 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través de la resistencia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neutro, se concluye que hay una falla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tierra cerca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neutro</a:t>
            </a: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50689" y="381000"/>
            <a:ext cx="14600385" cy="205520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92038" rIns="0" bIns="0" rtlCol="0">
            <a:spAutoFit/>
          </a:bodyPr>
          <a:lstStyle/>
          <a:p>
            <a:pPr marL="172380" marR="99337" algn="ctr">
              <a:lnSpc>
                <a:spcPts val="6879"/>
              </a:lnSpc>
              <a:spcBef>
                <a:spcPts val="725"/>
              </a:spcBef>
            </a:pPr>
            <a:r>
              <a:rPr sz="4400" b="1" spc="-12" dirty="0">
                <a:latin typeface="Arial"/>
                <a:cs typeface="Arial"/>
              </a:rPr>
              <a:t>Generador </a:t>
            </a:r>
            <a:r>
              <a:rPr sz="4400" b="1" dirty="0">
                <a:latin typeface="Arial"/>
                <a:cs typeface="Arial"/>
              </a:rPr>
              <a:t>con </a:t>
            </a:r>
            <a:r>
              <a:rPr sz="4400" b="1" spc="-12" dirty="0">
                <a:latin typeface="Arial"/>
                <a:cs typeface="Arial"/>
              </a:rPr>
              <a:t>conexión </a:t>
            </a:r>
            <a:r>
              <a:rPr sz="4400" b="1" dirty="0">
                <a:latin typeface="Arial"/>
                <a:cs typeface="Arial"/>
              </a:rPr>
              <a:t>a </a:t>
            </a:r>
            <a:r>
              <a:rPr sz="4400" b="1" spc="-12" dirty="0">
                <a:latin typeface="Arial"/>
                <a:cs typeface="Arial"/>
              </a:rPr>
              <a:t>tierra </a:t>
            </a:r>
            <a:r>
              <a:rPr sz="4400" b="1" dirty="0">
                <a:latin typeface="Arial"/>
                <a:cs typeface="Arial"/>
              </a:rPr>
              <a:t>de alta </a:t>
            </a:r>
            <a:r>
              <a:rPr sz="4400" b="1" spc="-1633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impedancia</a:t>
            </a:r>
            <a:endParaRPr sz="4400" dirty="0">
              <a:latin typeface="Arial"/>
              <a:cs typeface="Arial"/>
            </a:endParaRPr>
          </a:p>
          <a:p>
            <a:pPr marL="175300" marR="106642" algn="ctr">
              <a:lnSpc>
                <a:spcPts val="6350"/>
              </a:lnSpc>
              <a:spcBef>
                <a:spcPts val="2600"/>
              </a:spcBef>
            </a:pP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Subtensión</a:t>
            </a:r>
            <a:r>
              <a:rPr sz="44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4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Tercer</a:t>
            </a:r>
            <a:r>
              <a:rPr sz="44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Armónico</a:t>
            </a:r>
            <a:r>
              <a:rPr sz="4400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4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Neutro </a:t>
            </a:r>
            <a:r>
              <a:rPr sz="4400" b="1" spc="-14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(27TN)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l="617" t="27573" r="-617" b="-1260"/>
          <a:stretch/>
        </p:blipFill>
        <p:spPr>
          <a:xfrm>
            <a:off x="2119788" y="2624666"/>
            <a:ext cx="13644946" cy="6595534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73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74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2" y="609600"/>
            <a:ext cx="4648200" cy="662441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20700" y="7234012"/>
            <a:ext cx="518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 condiciones normales,</a:t>
            </a:r>
          </a:p>
          <a:p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27N3 se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inhibe debido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caída de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 del tercer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armónico 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través de la resistencia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neutro</a:t>
            </a: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0" y="609600"/>
            <a:ext cx="4991100" cy="63246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511800" y="7303258"/>
            <a:ext cx="899774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una falla cercana 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neutro del </a:t>
            </a:r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devanado del estator, 27N3 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cae porque se </a:t>
            </a:r>
            <a:r>
              <a:rPr lang="es-AR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bypassea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 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neutro</a:t>
            </a:r>
            <a:endParaRPr lang="es-AR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 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sobretensión </a:t>
            </a:r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supervisión (</a:t>
            </a:r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59C) 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ubicado en terminales </a:t>
            </a:r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bloquea la  operación del 27N3 </a:t>
            </a:r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el </a:t>
            </a:r>
            <a:r>
              <a:rPr lang="es-A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arranque o apagado </a:t>
            </a:r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evitar</a:t>
            </a:r>
          </a:p>
          <a:p>
            <a:r>
              <a:rPr lang="es-AR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 funcionamient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600" y="609600"/>
            <a:ext cx="7620000" cy="64008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485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6401" y="533400"/>
            <a:ext cx="15343046" cy="1931466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37326" rIns="0" bIns="0" rtlCol="0">
            <a:spAutoFit/>
          </a:bodyPr>
          <a:lstStyle/>
          <a:p>
            <a:pPr marL="553657" marR="552196" algn="ctr">
              <a:lnSpc>
                <a:spcPts val="6350"/>
              </a:lnSpc>
              <a:spcBef>
                <a:spcPts val="1081"/>
              </a:spcBef>
            </a:pPr>
            <a:r>
              <a:rPr sz="4000" b="1" spc="-12" dirty="0">
                <a:latin typeface="Arial"/>
                <a:cs typeface="Arial"/>
              </a:rPr>
              <a:t>Generador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con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conexión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a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tierra</a:t>
            </a:r>
            <a:r>
              <a:rPr sz="4000" b="1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de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alta </a:t>
            </a:r>
            <a:r>
              <a:rPr sz="4000" b="1" spc="-1495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impedancia</a:t>
            </a:r>
            <a:endParaRPr sz="4000" dirty="0">
              <a:latin typeface="Arial"/>
              <a:cs typeface="Arial"/>
            </a:endParaRPr>
          </a:p>
          <a:p>
            <a:pPr algn="ctr">
              <a:spcBef>
                <a:spcPts val="2255"/>
              </a:spcBef>
            </a:pPr>
            <a:r>
              <a:rPr sz="4000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0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0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spc="-12" dirty="0" err="1">
                <a:solidFill>
                  <a:srgbClr val="00AF50"/>
                </a:solidFill>
                <a:latin typeface="Arial"/>
                <a:cs typeface="Arial"/>
              </a:rPr>
              <a:t>Tercer</a:t>
            </a:r>
            <a:r>
              <a:rPr sz="40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00" b="1" dirty="0" err="1" smtClean="0">
                <a:solidFill>
                  <a:srgbClr val="00AF50"/>
                </a:solidFill>
                <a:latin typeface="Arial"/>
                <a:cs typeface="Arial"/>
              </a:rPr>
              <a:t>Armónico</a:t>
            </a:r>
            <a:r>
              <a:rPr lang="es-AR" sz="4000" b="1" dirty="0" smtClean="0">
                <a:solidFill>
                  <a:srgbClr val="00AF50"/>
                </a:solidFill>
                <a:latin typeface="Arial"/>
                <a:cs typeface="Arial"/>
              </a:rPr>
              <a:t> (87 TH)</a:t>
            </a:r>
            <a:endParaRPr sz="40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t="20202"/>
          <a:stretch/>
        </p:blipFill>
        <p:spPr>
          <a:xfrm>
            <a:off x="2768600" y="2590800"/>
            <a:ext cx="11391900" cy="68580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75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76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266233"/>
            <a:ext cx="10439400" cy="682349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1800" y="1415743"/>
            <a:ext cx="7924800" cy="602782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692400" y="8089727"/>
            <a:ext cx="1089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magnitudes del tercer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armónico</a:t>
            </a:r>
          </a:p>
          <a:p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 en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neutro del generador con el de los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terminales del generador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978402" y="1684344"/>
            <a:ext cx="43434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558800" y="391850"/>
            <a:ext cx="1653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 de Comparación de 3er Armónico (59D)</a:t>
            </a:r>
            <a:endParaRPr lang="es-AR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432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2895600"/>
            <a:ext cx="89408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generador</a:t>
            </a:r>
          </a:p>
          <a:p>
            <a:pPr marL="1028700" lvl="1" indent="-571500">
              <a:buFontTx/>
              <a:buChar char="-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polos</a:t>
            </a:r>
          </a:p>
          <a:p>
            <a:pPr marL="1028700" lvl="1" indent="-571500">
              <a:buFontTx/>
              <a:buChar char="-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216 ranuras</a:t>
            </a:r>
          </a:p>
          <a:p>
            <a:pPr marL="571500" indent="-571500">
              <a:buFontTx/>
              <a:buChar char="-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del bobinado</a:t>
            </a:r>
          </a:p>
          <a:p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Paso completo = 216/18 = 12 ranuras</a:t>
            </a:r>
          </a:p>
          <a:p>
            <a:pPr lvl="1"/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Paso real = 128-120 = 8 ranuras</a:t>
            </a:r>
          </a:p>
          <a:p>
            <a:pPr lvl="1"/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Paso real / paso completo = 8/12 =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2/3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0" y="2514600"/>
            <a:ext cx="6196080" cy="54102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914408" y="929111"/>
            <a:ext cx="97529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 bobinado del generador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77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257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673600" y="838200"/>
            <a:ext cx="77428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 de paso completo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00" y="2286000"/>
            <a:ext cx="12877800" cy="63246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78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8943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35400" y="990600"/>
            <a:ext cx="89408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 de paso de 2/3</a:t>
            </a:r>
          </a:p>
          <a:p>
            <a:pPr algn="ctr"/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 el tercer armónico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2819400"/>
            <a:ext cx="12268199" cy="61722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79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596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92200" y="365664"/>
            <a:ext cx="15087600" cy="1900537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81957" rIns="0" bIns="0" rtlCol="0">
            <a:spAutoFit/>
          </a:bodyPr>
          <a:lstStyle/>
          <a:p>
            <a:pPr marL="328690" marR="362289" algn="ctr">
              <a:lnSpc>
                <a:spcPts val="6350"/>
              </a:lnSpc>
              <a:spcBef>
                <a:spcPts val="2220"/>
              </a:spcBef>
            </a:pPr>
            <a:r>
              <a:rPr sz="4400" b="1" spc="-12" dirty="0">
                <a:latin typeface="Arial"/>
                <a:cs typeface="Arial"/>
              </a:rPr>
              <a:t>Generador</a:t>
            </a:r>
            <a:r>
              <a:rPr sz="4400" b="1" spc="23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con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conexión</a:t>
            </a:r>
            <a:r>
              <a:rPr sz="4400" b="1" spc="23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a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tierra</a:t>
            </a:r>
            <a:r>
              <a:rPr sz="4400" b="1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de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alta </a:t>
            </a:r>
            <a:r>
              <a:rPr sz="4400" b="1" spc="-1495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impedancia</a:t>
            </a:r>
            <a:endParaRPr sz="4400" dirty="0">
              <a:latin typeface="Arial"/>
              <a:cs typeface="Arial"/>
            </a:endParaRPr>
          </a:p>
          <a:p>
            <a:pPr marR="39443" algn="ctr">
              <a:lnSpc>
                <a:spcPts val="6189"/>
              </a:lnSpc>
            </a:pP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Inyección de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Baja </a:t>
            </a:r>
            <a:r>
              <a:rPr sz="44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Frecuencia</a:t>
            </a:r>
            <a:r>
              <a:rPr lang="es-AR"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 (64S)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l="10430" t="21861" r="12270"/>
          <a:stretch/>
        </p:blipFill>
        <p:spPr>
          <a:xfrm>
            <a:off x="8407400" y="2436886"/>
            <a:ext cx="9267952" cy="6826789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80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635000" y="2543199"/>
            <a:ext cx="77724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basa en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tercer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armónico de generador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de cobertura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en línea y fuera de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independiente de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frecuencia</a:t>
            </a: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81</a:t>
            </a:fld>
            <a:endParaRPr lang="es-AR"/>
          </a:p>
        </p:txBody>
      </p:sp>
      <p:sp>
        <p:nvSpPr>
          <p:cNvPr id="5" name="object 3"/>
          <p:cNvSpPr txBox="1"/>
          <p:nvPr/>
        </p:nvSpPr>
        <p:spPr>
          <a:xfrm>
            <a:off x="1092200" y="365664"/>
            <a:ext cx="15087600" cy="1900537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81957" rIns="0" bIns="0" rtlCol="0">
            <a:spAutoFit/>
          </a:bodyPr>
          <a:lstStyle/>
          <a:p>
            <a:pPr marL="328690" marR="362289" algn="ctr">
              <a:lnSpc>
                <a:spcPts val="6350"/>
              </a:lnSpc>
              <a:spcBef>
                <a:spcPts val="2220"/>
              </a:spcBef>
            </a:pPr>
            <a:r>
              <a:rPr sz="4400" b="1" spc="-12" dirty="0">
                <a:latin typeface="Arial"/>
                <a:cs typeface="Arial"/>
              </a:rPr>
              <a:t>Generador</a:t>
            </a:r>
            <a:r>
              <a:rPr sz="4400" b="1" spc="23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con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conexión</a:t>
            </a:r>
            <a:r>
              <a:rPr sz="4400" b="1" spc="23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a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tierra</a:t>
            </a:r>
            <a:r>
              <a:rPr sz="4400" b="1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de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alta </a:t>
            </a:r>
            <a:r>
              <a:rPr sz="4400" b="1" spc="-1495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impedancia</a:t>
            </a:r>
            <a:endParaRPr sz="4400" dirty="0">
              <a:latin typeface="Arial"/>
              <a:cs typeface="Arial"/>
            </a:endParaRPr>
          </a:p>
          <a:p>
            <a:pPr marR="39443" algn="ctr">
              <a:lnSpc>
                <a:spcPts val="6189"/>
              </a:lnSpc>
            </a:pP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Inyección de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Baja Frecuencia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7" name="Marcador de número de diapositiva 4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81</a:t>
            </a:fld>
            <a:endParaRPr lang="es-AR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70" y="3334513"/>
            <a:ext cx="8743950" cy="60198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9490" y="2327065"/>
            <a:ext cx="7284720" cy="70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5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78000" y="381000"/>
            <a:ext cx="14347647" cy="232260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57779" rIns="0" bIns="0" rtlCol="0">
            <a:spAutoFit/>
          </a:bodyPr>
          <a:lstStyle/>
          <a:p>
            <a:pPr marL="997751" marR="917406" algn="ctr">
              <a:lnSpc>
                <a:spcPts val="4762"/>
              </a:lnSpc>
              <a:spcBef>
                <a:spcPts val="1242"/>
              </a:spcBef>
            </a:pPr>
            <a:r>
              <a:rPr sz="4141" b="1" spc="-12" dirty="0">
                <a:latin typeface="Arial"/>
                <a:cs typeface="Arial"/>
              </a:rPr>
              <a:t>PROTECCIÓN</a:t>
            </a:r>
            <a:r>
              <a:rPr sz="4141" b="1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100%</a:t>
            </a:r>
            <a:r>
              <a:rPr sz="4141" b="1" spc="-35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DE</a:t>
            </a:r>
            <a:r>
              <a:rPr sz="4141" b="1" spc="12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FALLAS</a:t>
            </a:r>
            <a:r>
              <a:rPr sz="4141" b="1" spc="58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A</a:t>
            </a:r>
            <a:r>
              <a:rPr sz="4141" b="1" spc="-81" dirty="0">
                <a:latin typeface="Arial"/>
                <a:cs typeface="Arial"/>
              </a:rPr>
              <a:t> </a:t>
            </a:r>
            <a:r>
              <a:rPr sz="4141" b="1" dirty="0">
                <a:latin typeface="Arial"/>
                <a:cs typeface="Arial"/>
              </a:rPr>
              <a:t>TIERRA</a:t>
            </a:r>
            <a:r>
              <a:rPr sz="4141" b="1" spc="-23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EN</a:t>
            </a:r>
            <a:r>
              <a:rPr sz="4141" b="1" dirty="0">
                <a:latin typeface="Arial"/>
                <a:cs typeface="Arial"/>
              </a:rPr>
              <a:t> EL </a:t>
            </a:r>
            <a:r>
              <a:rPr sz="4141" b="1" spc="-1114" dirty="0">
                <a:latin typeface="Arial"/>
                <a:cs typeface="Arial"/>
              </a:rPr>
              <a:t> </a:t>
            </a:r>
            <a:r>
              <a:rPr sz="4141" b="1" spc="-12" dirty="0">
                <a:latin typeface="Arial"/>
                <a:cs typeface="Arial"/>
              </a:rPr>
              <a:t>ESTATOR</a:t>
            </a:r>
            <a:endParaRPr sz="4141">
              <a:latin typeface="Arial"/>
              <a:cs typeface="Arial"/>
            </a:endParaRPr>
          </a:p>
          <a:p>
            <a:pPr marL="65738" algn="ctr">
              <a:spcBef>
                <a:spcPts val="2301"/>
              </a:spcBef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Cobertura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los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Elementos</a:t>
            </a:r>
            <a:endParaRPr sz="414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7800" y="2753467"/>
            <a:ext cx="9628392" cy="663679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0" y="3066305"/>
            <a:ext cx="3756900" cy="640449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521200" y="3663760"/>
            <a:ext cx="3733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200" b="1" dirty="0">
                <a:latin typeface="Arial" panose="020B0604020202020204" pitchFamily="34" charset="0"/>
                <a:cs typeface="Arial" panose="020B0604020202020204" pitchFamily="34" charset="0"/>
              </a:rPr>
              <a:t>Cobertura del 100% de falla a tierra del estator proporcionada por la superposición de 59N y los elementos 27TN o 59D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82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200" y="381000"/>
            <a:ext cx="15799065" cy="8031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70124" rIns="0" bIns="0" rtlCol="0">
            <a:spAutoFit/>
          </a:bodyPr>
          <a:lstStyle/>
          <a:p>
            <a:pPr marL="449939" marR="717271" algn="ctr">
              <a:lnSpc>
                <a:spcPts val="6350"/>
              </a:lnSpc>
              <a:spcBef>
                <a:spcPts val="552"/>
              </a:spcBef>
            </a:pPr>
            <a:r>
              <a:rPr sz="4000" b="1" spc="-12" dirty="0">
                <a:latin typeface="Arial"/>
                <a:cs typeface="Arial"/>
              </a:rPr>
              <a:t>Generador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con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conexión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a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T</a:t>
            </a:r>
            <a:r>
              <a:rPr sz="4000" b="1" i="1" u="sng" spc="-12" dirty="0" err="1" smtClean="0">
                <a:latin typeface="Arial"/>
                <a:cs typeface="Arial"/>
              </a:rPr>
              <a:t>ierra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</a:t>
            </a:r>
            <a:r>
              <a:rPr sz="4000" b="1" i="1" u="sng" spc="58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B</a:t>
            </a:r>
            <a:r>
              <a:rPr sz="4000" b="1" i="1" u="sng" spc="-12" dirty="0" err="1" smtClean="0">
                <a:latin typeface="Arial"/>
                <a:cs typeface="Arial"/>
              </a:rPr>
              <a:t>aja</a:t>
            </a:r>
            <a:r>
              <a:rPr sz="4000" b="1" i="1" u="sng" spc="-12" dirty="0" smtClean="0">
                <a:latin typeface="Arial"/>
                <a:cs typeface="Arial"/>
              </a:rPr>
              <a:t> </a:t>
            </a:r>
            <a:r>
              <a:rPr sz="4000" b="1" i="1" u="sng" spc="-1495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I</a:t>
            </a:r>
            <a:r>
              <a:rPr sz="4000" b="1" i="1" u="sng" spc="-12" dirty="0" err="1" smtClean="0">
                <a:latin typeface="Arial"/>
                <a:cs typeface="Arial"/>
              </a:rPr>
              <a:t>mpedancia</a:t>
            </a:r>
            <a:endParaRPr sz="4000" i="1" u="sng" dirty="0">
              <a:latin typeface="Arial"/>
              <a:cs typeface="Arial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83</a:t>
            </a:fld>
            <a:endParaRPr lang="es-AR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84" y="1431010"/>
            <a:ext cx="12115800" cy="814007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84</a:t>
            </a:fld>
            <a:endParaRPr lang="es-AR"/>
          </a:p>
        </p:txBody>
      </p:sp>
      <p:sp>
        <p:nvSpPr>
          <p:cNvPr id="5" name="object 3"/>
          <p:cNvSpPr txBox="1"/>
          <p:nvPr/>
        </p:nvSpPr>
        <p:spPr>
          <a:xfrm>
            <a:off x="330200" y="381000"/>
            <a:ext cx="15799065" cy="8031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70124" rIns="0" bIns="0" rtlCol="0">
            <a:spAutoFit/>
          </a:bodyPr>
          <a:lstStyle/>
          <a:p>
            <a:pPr marL="449939" marR="717271" algn="ctr">
              <a:lnSpc>
                <a:spcPts val="6350"/>
              </a:lnSpc>
              <a:spcBef>
                <a:spcPts val="552"/>
              </a:spcBef>
            </a:pPr>
            <a:r>
              <a:rPr sz="4000" b="1" spc="-12" dirty="0">
                <a:latin typeface="Arial"/>
                <a:cs typeface="Arial"/>
              </a:rPr>
              <a:t>Generador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con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conexión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a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T</a:t>
            </a:r>
            <a:r>
              <a:rPr sz="4000" b="1" i="1" u="sng" spc="-12" dirty="0" err="1" smtClean="0">
                <a:latin typeface="Arial"/>
                <a:cs typeface="Arial"/>
              </a:rPr>
              <a:t>ierra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</a:t>
            </a:r>
            <a:r>
              <a:rPr sz="4000" b="1" i="1" u="sng" spc="58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B</a:t>
            </a:r>
            <a:r>
              <a:rPr sz="4000" b="1" i="1" u="sng" spc="-12" dirty="0" err="1" smtClean="0">
                <a:latin typeface="Arial"/>
                <a:cs typeface="Arial"/>
              </a:rPr>
              <a:t>aja</a:t>
            </a:r>
            <a:r>
              <a:rPr sz="4000" b="1" i="1" u="sng" spc="-12" dirty="0" smtClean="0">
                <a:latin typeface="Arial"/>
                <a:cs typeface="Arial"/>
              </a:rPr>
              <a:t> </a:t>
            </a:r>
            <a:r>
              <a:rPr sz="4000" b="1" i="1" u="sng" spc="-1495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I</a:t>
            </a:r>
            <a:r>
              <a:rPr sz="4000" b="1" i="1" u="sng" spc="-12" dirty="0" err="1" smtClean="0">
                <a:latin typeface="Arial"/>
                <a:cs typeface="Arial"/>
              </a:rPr>
              <a:t>mpedancia</a:t>
            </a:r>
            <a:endParaRPr sz="4000" i="1" u="sng" dirty="0">
              <a:latin typeface="Arial"/>
              <a:cs typeface="Arial"/>
            </a:endParaRPr>
          </a:p>
        </p:txBody>
      </p:sp>
      <p:sp>
        <p:nvSpPr>
          <p:cNvPr id="6" name="Marcador de número de diapositiva 6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84</a:t>
            </a:fld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0" y="1431011"/>
            <a:ext cx="9191751" cy="814007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3834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85</a:t>
            </a:fld>
            <a:endParaRPr lang="es-AR"/>
          </a:p>
        </p:txBody>
      </p:sp>
      <p:sp>
        <p:nvSpPr>
          <p:cNvPr id="3" name="Marcador de número de diapositiva 1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85</a:t>
            </a:fld>
            <a:endParaRPr lang="es-AR"/>
          </a:p>
        </p:txBody>
      </p:sp>
      <p:sp>
        <p:nvSpPr>
          <p:cNvPr id="6" name="object 3"/>
          <p:cNvSpPr txBox="1"/>
          <p:nvPr/>
        </p:nvSpPr>
        <p:spPr>
          <a:xfrm>
            <a:off x="330200" y="381000"/>
            <a:ext cx="15799065" cy="8031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70124" rIns="0" bIns="0" rtlCol="0">
            <a:spAutoFit/>
          </a:bodyPr>
          <a:lstStyle/>
          <a:p>
            <a:pPr marL="449939" marR="717271" algn="ctr">
              <a:lnSpc>
                <a:spcPts val="6350"/>
              </a:lnSpc>
              <a:spcBef>
                <a:spcPts val="552"/>
              </a:spcBef>
            </a:pPr>
            <a:r>
              <a:rPr sz="4000" b="1" spc="-12" dirty="0">
                <a:latin typeface="Arial"/>
                <a:cs typeface="Arial"/>
              </a:rPr>
              <a:t>Generador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con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conexión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a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T</a:t>
            </a:r>
            <a:r>
              <a:rPr sz="4000" b="1" i="1" u="sng" spc="-12" dirty="0" err="1" smtClean="0">
                <a:latin typeface="Arial"/>
                <a:cs typeface="Arial"/>
              </a:rPr>
              <a:t>ierra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</a:t>
            </a:r>
            <a:r>
              <a:rPr sz="4000" b="1" i="1" u="sng" spc="58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B</a:t>
            </a:r>
            <a:r>
              <a:rPr sz="4000" b="1" i="1" u="sng" spc="-12" dirty="0" err="1" smtClean="0">
                <a:latin typeface="Arial"/>
                <a:cs typeface="Arial"/>
              </a:rPr>
              <a:t>aja</a:t>
            </a:r>
            <a:r>
              <a:rPr sz="4000" b="1" i="1" u="sng" spc="-12" dirty="0" smtClean="0">
                <a:latin typeface="Arial"/>
                <a:cs typeface="Arial"/>
              </a:rPr>
              <a:t> </a:t>
            </a:r>
            <a:r>
              <a:rPr sz="4000" b="1" i="1" u="sng" spc="-1495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I</a:t>
            </a:r>
            <a:r>
              <a:rPr sz="4000" b="1" i="1" u="sng" spc="-12" dirty="0" err="1" smtClean="0">
                <a:latin typeface="Arial"/>
                <a:cs typeface="Arial"/>
              </a:rPr>
              <a:t>mpedancia</a:t>
            </a:r>
            <a:endParaRPr sz="4000" i="1" u="sng" dirty="0">
              <a:latin typeface="Arial"/>
              <a:cs typeface="Arial"/>
            </a:endParaRPr>
          </a:p>
        </p:txBody>
      </p:sp>
      <p:sp>
        <p:nvSpPr>
          <p:cNvPr id="7" name="Marcador de número de diapositiva 6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85</a:t>
            </a:fld>
            <a:endParaRPr lang="es-AR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94916"/>
            <a:ext cx="9067800" cy="79593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600" y="1980214"/>
            <a:ext cx="7151041" cy="680083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388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86</a:t>
            </a:fld>
            <a:endParaRPr lang="es-AR"/>
          </a:p>
        </p:txBody>
      </p:sp>
      <p:sp>
        <p:nvSpPr>
          <p:cNvPr id="5" name="object 3"/>
          <p:cNvSpPr txBox="1"/>
          <p:nvPr/>
        </p:nvSpPr>
        <p:spPr>
          <a:xfrm>
            <a:off x="1320800" y="520436"/>
            <a:ext cx="15799065" cy="271255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70124" rIns="0" bIns="0" rtlCol="0">
            <a:spAutoFit/>
          </a:bodyPr>
          <a:lstStyle/>
          <a:p>
            <a:pPr marL="449939" marR="717271" algn="ctr">
              <a:lnSpc>
                <a:spcPts val="6350"/>
              </a:lnSpc>
              <a:spcBef>
                <a:spcPts val="552"/>
              </a:spcBef>
            </a:pPr>
            <a:r>
              <a:rPr sz="4000" b="1" spc="-12" dirty="0">
                <a:latin typeface="Arial"/>
                <a:cs typeface="Arial"/>
              </a:rPr>
              <a:t>Generador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con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conexión</a:t>
            </a:r>
            <a:r>
              <a:rPr sz="4000" b="1" spc="23" dirty="0">
                <a:latin typeface="Arial"/>
                <a:cs typeface="Arial"/>
              </a:rPr>
              <a:t> </a:t>
            </a:r>
            <a:r>
              <a:rPr sz="4000" b="1" spc="-12" dirty="0">
                <a:latin typeface="Arial"/>
                <a:cs typeface="Arial"/>
              </a:rPr>
              <a:t>a</a:t>
            </a:r>
            <a:r>
              <a:rPr sz="4000" b="1" spc="12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T</a:t>
            </a:r>
            <a:r>
              <a:rPr sz="4000" b="1" i="1" u="sng" spc="-12" dirty="0" err="1" smtClean="0">
                <a:latin typeface="Arial"/>
                <a:cs typeface="Arial"/>
              </a:rPr>
              <a:t>ierra</a:t>
            </a:r>
            <a:r>
              <a:rPr sz="4000" b="1" i="1" u="sng" dirty="0" smtClean="0">
                <a:latin typeface="Arial"/>
                <a:cs typeface="Arial"/>
              </a:rPr>
              <a:t> </a:t>
            </a:r>
            <a:r>
              <a:rPr sz="4000" b="1" i="1" u="sng" spc="-12" dirty="0">
                <a:latin typeface="Arial"/>
                <a:cs typeface="Arial"/>
              </a:rPr>
              <a:t>de</a:t>
            </a:r>
            <a:r>
              <a:rPr sz="4000" b="1" i="1" u="sng" spc="58" dirty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B</a:t>
            </a:r>
            <a:r>
              <a:rPr sz="4000" b="1" i="1" u="sng" spc="-12" dirty="0" err="1" smtClean="0">
                <a:latin typeface="Arial"/>
                <a:cs typeface="Arial"/>
              </a:rPr>
              <a:t>aja</a:t>
            </a:r>
            <a:r>
              <a:rPr sz="4000" b="1" i="1" u="sng" spc="-12" dirty="0" smtClean="0">
                <a:latin typeface="Arial"/>
                <a:cs typeface="Arial"/>
              </a:rPr>
              <a:t> </a:t>
            </a:r>
            <a:r>
              <a:rPr sz="4000" b="1" i="1" u="sng" spc="-1495" dirty="0" smtClean="0">
                <a:latin typeface="Arial"/>
                <a:cs typeface="Arial"/>
              </a:rPr>
              <a:t> </a:t>
            </a:r>
            <a:r>
              <a:rPr lang="es-AR" sz="4000" b="1" i="1" u="sng" spc="-12" dirty="0">
                <a:latin typeface="Arial"/>
                <a:cs typeface="Arial"/>
              </a:rPr>
              <a:t>I</a:t>
            </a:r>
            <a:r>
              <a:rPr sz="4000" b="1" i="1" u="sng" spc="-12" dirty="0" err="1" smtClean="0">
                <a:latin typeface="Arial"/>
                <a:cs typeface="Arial"/>
              </a:rPr>
              <a:t>mpedancia</a:t>
            </a:r>
            <a:endParaRPr sz="4000" i="1" u="sng" dirty="0">
              <a:latin typeface="Arial"/>
              <a:cs typeface="Arial"/>
            </a:endParaRPr>
          </a:p>
          <a:p>
            <a:pPr marL="905719" marR="1180358" algn="just">
              <a:lnSpc>
                <a:spcPts val="5821"/>
              </a:lnSpc>
              <a:spcBef>
                <a:spcPts val="2634"/>
              </a:spcBef>
            </a:pPr>
            <a:r>
              <a:rPr sz="4000" b="1" spc="-12" dirty="0">
                <a:solidFill>
                  <a:srgbClr val="00B050"/>
                </a:solidFill>
                <a:latin typeface="Arial"/>
                <a:cs typeface="Arial"/>
              </a:rPr>
              <a:t>Sobrecorriente</a:t>
            </a:r>
            <a:r>
              <a:rPr sz="4000" b="1" spc="23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4000" b="1" spc="-12" dirty="0">
                <a:solidFill>
                  <a:srgbClr val="00B050"/>
                </a:solidFill>
                <a:latin typeface="Arial"/>
                <a:cs typeface="Arial"/>
              </a:rPr>
              <a:t>de</a:t>
            </a:r>
            <a:r>
              <a:rPr sz="4000" b="1" spc="12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4000" b="1" spc="-12" dirty="0">
                <a:solidFill>
                  <a:srgbClr val="00B050"/>
                </a:solidFill>
                <a:latin typeface="Arial"/>
                <a:cs typeface="Arial"/>
              </a:rPr>
              <a:t>Tierra</a:t>
            </a:r>
            <a:r>
              <a:rPr sz="4000" b="1" spc="23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s-AR" sz="4000" b="1" spc="23" dirty="0" smtClean="0">
                <a:solidFill>
                  <a:srgbClr val="00B050"/>
                </a:solidFill>
                <a:latin typeface="Arial"/>
                <a:cs typeface="Arial"/>
              </a:rPr>
              <a:t>(51G) </a:t>
            </a:r>
            <a:r>
              <a:rPr sz="4000" b="1" spc="-12" dirty="0" smtClean="0">
                <a:solidFill>
                  <a:srgbClr val="00B050"/>
                </a:solidFill>
                <a:latin typeface="Arial"/>
                <a:cs typeface="Arial"/>
              </a:rPr>
              <a:t>y</a:t>
            </a:r>
            <a:r>
              <a:rPr sz="4000" b="1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4000" b="1" spc="-12" dirty="0" err="1" smtClean="0">
                <a:solidFill>
                  <a:srgbClr val="00B050"/>
                </a:solidFill>
                <a:latin typeface="Arial"/>
                <a:cs typeface="Arial"/>
              </a:rPr>
              <a:t>Sobecorriente</a:t>
            </a:r>
            <a:r>
              <a:rPr lang="es-AR" sz="4000" b="1" spc="-12" dirty="0" smtClean="0">
                <a:solidFill>
                  <a:srgbClr val="00B050"/>
                </a:solidFill>
                <a:latin typeface="Arial"/>
                <a:cs typeface="Arial"/>
              </a:rPr>
              <a:t> Dire</a:t>
            </a:r>
            <a:r>
              <a:rPr lang="es-AR" sz="4000" b="1" dirty="0" smtClean="0">
                <a:solidFill>
                  <a:srgbClr val="00B050"/>
                </a:solidFill>
                <a:latin typeface="Arial"/>
                <a:cs typeface="Arial"/>
              </a:rPr>
              <a:t>ccional (67N)</a:t>
            </a:r>
            <a:endParaRPr lang="es-AR" sz="4000" b="1" spc="-12" dirty="0" smtClean="0">
              <a:solidFill>
                <a:srgbClr val="00B050"/>
              </a:solidFill>
              <a:latin typeface="Arial"/>
              <a:cs typeface="Arial"/>
            </a:endParaRPr>
          </a:p>
        </p:txBody>
      </p:sp>
      <p:grpSp>
        <p:nvGrpSpPr>
          <p:cNvPr id="6" name="object 4"/>
          <p:cNvGrpSpPr/>
          <p:nvPr/>
        </p:nvGrpSpPr>
        <p:grpSpPr>
          <a:xfrm>
            <a:off x="6502400" y="2713087"/>
            <a:ext cx="9295723" cy="7116713"/>
            <a:chOff x="790981" y="3224625"/>
            <a:chExt cx="6133693" cy="4347114"/>
          </a:xfrm>
        </p:grpSpPr>
        <p:pic>
          <p:nvPicPr>
            <p:cNvPr id="7" name="object 5"/>
            <p:cNvPicPr/>
            <p:nvPr/>
          </p:nvPicPr>
          <p:blipFill rotWithShape="1">
            <a:blip r:embed="rId2" cstate="print"/>
            <a:srcRect t="16923"/>
            <a:stretch/>
          </p:blipFill>
          <p:spPr>
            <a:xfrm>
              <a:off x="790981" y="3224625"/>
              <a:ext cx="6098768" cy="4316228"/>
            </a:xfrm>
            <a:prstGeom prst="rect">
              <a:avLst/>
            </a:prstGeom>
          </p:spPr>
        </p:pic>
        <p:sp>
          <p:nvSpPr>
            <p:cNvPr id="8" name="object 6"/>
            <p:cNvSpPr/>
            <p:nvPr/>
          </p:nvSpPr>
          <p:spPr>
            <a:xfrm>
              <a:off x="6115049" y="7266939"/>
              <a:ext cx="809625" cy="304800"/>
            </a:xfrm>
            <a:custGeom>
              <a:avLst/>
              <a:gdLst/>
              <a:ahLst/>
              <a:cxnLst/>
              <a:rect l="l" t="t" r="r" b="b"/>
              <a:pathLst>
                <a:path w="809625" h="304800">
                  <a:moveTo>
                    <a:pt x="809625" y="0"/>
                  </a:moveTo>
                  <a:lnTo>
                    <a:pt x="0" y="0"/>
                  </a:lnTo>
                  <a:lnTo>
                    <a:pt x="0" y="304799"/>
                  </a:lnTo>
                  <a:lnTo>
                    <a:pt x="809625" y="304799"/>
                  </a:lnTo>
                  <a:lnTo>
                    <a:pt x="809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9" name="Marcador de número de diapositiva 6"/>
          <p:cNvSpPr txBox="1">
            <a:spLocks/>
          </p:cNvSpPr>
          <p:nvPr/>
        </p:nvSpPr>
        <p:spPr>
          <a:xfrm>
            <a:off x="12884110" y="938464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86</a:t>
            </a:fld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8252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9950" y="535402"/>
            <a:ext cx="15340637" cy="1977196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82614" rIns="0" bIns="0" rtlCol="0">
            <a:spAutoFit/>
          </a:bodyPr>
          <a:lstStyle/>
          <a:p>
            <a:pPr marL="229352" marR="388584" algn="ctr">
              <a:lnSpc>
                <a:spcPts val="6350"/>
              </a:lnSpc>
              <a:spcBef>
                <a:spcPts val="1438"/>
              </a:spcBef>
            </a:pPr>
            <a:r>
              <a:rPr sz="4400" b="1" spc="-12" dirty="0">
                <a:latin typeface="Arial"/>
                <a:cs typeface="Arial"/>
              </a:rPr>
              <a:t>Generador</a:t>
            </a:r>
            <a:r>
              <a:rPr sz="4400" b="1" spc="23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con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conexión</a:t>
            </a:r>
            <a:r>
              <a:rPr sz="4400" b="1" spc="23" dirty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a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lang="es-AR" sz="4400" b="1" spc="-12" dirty="0">
                <a:latin typeface="Arial"/>
                <a:cs typeface="Arial"/>
              </a:rPr>
              <a:t>T</a:t>
            </a:r>
            <a:r>
              <a:rPr sz="4400" b="1" spc="-12" dirty="0" err="1" smtClean="0">
                <a:latin typeface="Arial"/>
                <a:cs typeface="Arial"/>
              </a:rPr>
              <a:t>ierra</a:t>
            </a:r>
            <a:r>
              <a:rPr sz="4400" b="1" dirty="0" smtClean="0">
                <a:latin typeface="Arial"/>
                <a:cs typeface="Arial"/>
              </a:rPr>
              <a:t> </a:t>
            </a:r>
            <a:r>
              <a:rPr sz="4400" b="1" spc="-12" dirty="0">
                <a:latin typeface="Arial"/>
                <a:cs typeface="Arial"/>
              </a:rPr>
              <a:t>de</a:t>
            </a:r>
            <a:r>
              <a:rPr sz="4400" b="1" spc="12" dirty="0">
                <a:latin typeface="Arial"/>
                <a:cs typeface="Arial"/>
              </a:rPr>
              <a:t> </a:t>
            </a:r>
            <a:r>
              <a:rPr lang="es-AR" sz="4400" b="1" spc="-12" dirty="0">
                <a:latin typeface="Arial"/>
                <a:cs typeface="Arial"/>
              </a:rPr>
              <a:t>B</a:t>
            </a:r>
            <a:r>
              <a:rPr sz="4400" b="1" spc="-12" dirty="0" err="1" smtClean="0">
                <a:latin typeface="Arial"/>
                <a:cs typeface="Arial"/>
              </a:rPr>
              <a:t>aja</a:t>
            </a:r>
            <a:r>
              <a:rPr sz="4400" b="1" spc="-12" dirty="0" smtClean="0">
                <a:latin typeface="Arial"/>
                <a:cs typeface="Arial"/>
              </a:rPr>
              <a:t> </a:t>
            </a:r>
            <a:r>
              <a:rPr sz="4400" b="1" spc="-1495" dirty="0" smtClean="0">
                <a:latin typeface="Arial"/>
                <a:cs typeface="Arial"/>
              </a:rPr>
              <a:t> </a:t>
            </a:r>
            <a:r>
              <a:rPr lang="es-AR" sz="4400" b="1" spc="-12" dirty="0">
                <a:latin typeface="Arial"/>
                <a:cs typeface="Arial"/>
              </a:rPr>
              <a:t>I</a:t>
            </a:r>
            <a:r>
              <a:rPr sz="4400" b="1" spc="-12" dirty="0" err="1" smtClean="0">
                <a:latin typeface="Arial"/>
                <a:cs typeface="Arial"/>
              </a:rPr>
              <a:t>mpedancia</a:t>
            </a:r>
            <a:endParaRPr sz="4400" dirty="0">
              <a:latin typeface="Arial"/>
              <a:cs typeface="Arial"/>
            </a:endParaRPr>
          </a:p>
          <a:p>
            <a:pPr marR="153388" algn="ctr">
              <a:spcBef>
                <a:spcPts val="2255"/>
              </a:spcBef>
            </a:pP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Diferencial</a:t>
            </a:r>
            <a:r>
              <a:rPr sz="4400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lang="es-AR" sz="4400" b="1" spc="-12" dirty="0" smtClean="0">
                <a:solidFill>
                  <a:srgbClr val="00AF50"/>
                </a:solidFill>
                <a:latin typeface="Arial"/>
                <a:cs typeface="Arial"/>
              </a:rPr>
              <a:t> (87GN)</a:t>
            </a:r>
            <a:endParaRPr sz="44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68400" y="2743200"/>
            <a:ext cx="13194805" cy="6888113"/>
            <a:chOff x="1114430" y="3008564"/>
            <a:chExt cx="5614029" cy="3678735"/>
          </a:xfrm>
        </p:grpSpPr>
        <p:pic>
          <p:nvPicPr>
            <p:cNvPr id="4" name="object 4"/>
            <p:cNvPicPr/>
            <p:nvPr/>
          </p:nvPicPr>
          <p:blipFill rotWithShape="1">
            <a:blip r:embed="rId2" cstate="print"/>
            <a:srcRect t="17584"/>
            <a:stretch/>
          </p:blipFill>
          <p:spPr>
            <a:xfrm>
              <a:off x="1114430" y="3008564"/>
              <a:ext cx="5589725" cy="367873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35954" y="6353810"/>
              <a:ext cx="992505" cy="333375"/>
            </a:xfrm>
            <a:custGeom>
              <a:avLst/>
              <a:gdLst/>
              <a:ahLst/>
              <a:cxnLst/>
              <a:rect l="l" t="t" r="r" b="b"/>
              <a:pathLst>
                <a:path w="992504" h="333375">
                  <a:moveTo>
                    <a:pt x="992504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992504" y="333375"/>
                  </a:lnTo>
                  <a:lnTo>
                    <a:pt x="992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4141"/>
            </a:p>
          </p:txBody>
        </p:sp>
      </p:grp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87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082800" y="2133600"/>
            <a:ext cx="13335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falla de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Importancia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protección del suelo en el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detección de campo en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funcionamiento de inyección de CC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conmutada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Cepillos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puesta a tierra del eje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529554" y="855606"/>
            <a:ext cx="11450892" cy="7720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53299" marR="112484" indent="-4145859" algn="just">
              <a:lnSpc>
                <a:spcPts val="5269"/>
              </a:lnSpc>
              <a:spcBef>
                <a:spcPts val="2025"/>
              </a:spcBef>
            </a:pPr>
            <a:r>
              <a:rPr lang="es-AR" sz="4400" b="1" spc="-12" dirty="0">
                <a:latin typeface="Arial"/>
                <a:cs typeface="Arial"/>
              </a:rPr>
              <a:t>Fallas </a:t>
            </a:r>
            <a:r>
              <a:rPr lang="es-AR" sz="4400" b="1" dirty="0">
                <a:latin typeface="Arial"/>
                <a:cs typeface="Arial"/>
              </a:rPr>
              <a:t>a Tierra </a:t>
            </a:r>
            <a:r>
              <a:rPr lang="es-AR" sz="4400" b="1" spc="-1254" dirty="0">
                <a:latin typeface="Arial"/>
                <a:cs typeface="Arial"/>
              </a:rPr>
              <a:t> </a:t>
            </a:r>
            <a:r>
              <a:rPr lang="es-AR" sz="4400" b="1" dirty="0">
                <a:latin typeface="Arial"/>
                <a:cs typeface="Arial"/>
              </a:rPr>
              <a:t>del</a:t>
            </a:r>
            <a:r>
              <a:rPr lang="es-AR" sz="4400" b="1" spc="-35" dirty="0">
                <a:latin typeface="Arial"/>
                <a:cs typeface="Arial"/>
              </a:rPr>
              <a:t> </a:t>
            </a:r>
            <a:r>
              <a:rPr lang="es-AR" sz="4400" b="1" dirty="0">
                <a:latin typeface="Arial"/>
                <a:cs typeface="Arial"/>
              </a:rPr>
              <a:t>Campo</a:t>
            </a:r>
            <a:r>
              <a:rPr lang="es-AR" sz="4400" b="1" spc="-23" dirty="0">
                <a:latin typeface="Arial"/>
                <a:cs typeface="Arial"/>
              </a:rPr>
              <a:t> </a:t>
            </a:r>
            <a:r>
              <a:rPr lang="es-AR" sz="4400" b="1" spc="-12" dirty="0">
                <a:latin typeface="Arial"/>
                <a:cs typeface="Arial"/>
              </a:rPr>
              <a:t>del</a:t>
            </a:r>
            <a:r>
              <a:rPr lang="es-AR" sz="4400" b="1" spc="-35" dirty="0">
                <a:latin typeface="Arial"/>
                <a:cs typeface="Arial"/>
              </a:rPr>
              <a:t> </a:t>
            </a:r>
            <a:r>
              <a:rPr lang="es-AR" sz="4400" b="1" dirty="0" smtClean="0">
                <a:latin typeface="Arial"/>
                <a:cs typeface="Arial"/>
              </a:rPr>
              <a:t>Rotor (64F)</a:t>
            </a:r>
            <a:endParaRPr lang="es-AR" sz="4400" dirty="0">
              <a:latin typeface="Arial"/>
              <a:cs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235200" y="533400"/>
            <a:ext cx="120396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88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362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37" y="340895"/>
            <a:ext cx="7460461" cy="4572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280" y="356061"/>
            <a:ext cx="7632361" cy="494096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76" y="4912895"/>
            <a:ext cx="7597981" cy="4903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0800" y="5321091"/>
            <a:ext cx="7494841" cy="4250201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89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799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352800"/>
            <a:ext cx="7563601" cy="51903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800" y="1066800"/>
            <a:ext cx="8077200" cy="5208201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90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2192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4600" y="2362200"/>
            <a:ext cx="8229600" cy="69342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168400" y="2667000"/>
            <a:ext cx="89408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Deterioro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térmico</a:t>
            </a:r>
          </a:p>
          <a:p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Ciclos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térmicos</a:t>
            </a:r>
          </a:p>
          <a:p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Abrasión</a:t>
            </a:r>
          </a:p>
          <a:p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</a:p>
          <a:p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Sobretensiones repetitivas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701800" y="914400"/>
            <a:ext cx="11836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>
                <a:latin typeface="Arial" panose="020B0604020202020204" pitchFamily="34" charset="0"/>
                <a:cs typeface="Arial" panose="020B0604020202020204" pitchFamily="34" charset="0"/>
              </a:rPr>
              <a:t>Mecanismos de falla del devanado de campo en</a:t>
            </a:r>
          </a:p>
          <a:p>
            <a:pPr algn="ctr"/>
            <a:r>
              <a:rPr lang="es-AR" sz="4000" b="1" dirty="0">
                <a:latin typeface="Arial" panose="020B0604020202020204" pitchFamily="34" charset="0"/>
                <a:cs typeface="Arial" panose="020B0604020202020204" pitchFamily="34" charset="0"/>
              </a:rPr>
              <a:t>Rotores redondos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91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476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5600" y="2514600"/>
            <a:ext cx="7315200" cy="67818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225884" y="3276600"/>
            <a:ext cx="89408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Deterioro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térmico</a:t>
            </a:r>
          </a:p>
          <a:p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Partículas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abrasivas</a:t>
            </a:r>
          </a:p>
          <a:p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Contaminación</a:t>
            </a:r>
          </a:p>
          <a:p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Sobretensiones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repetitivas</a:t>
            </a:r>
          </a:p>
          <a:p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Fuerzas centrífugas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44600" y="762000"/>
            <a:ext cx="14935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Mecanismos de falla del devanado de campo en</a:t>
            </a:r>
          </a:p>
          <a:p>
            <a:pPr algn="ctr"/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Rotores de polos salientes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92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2964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1574800" y="609599"/>
            <a:ext cx="14049620" cy="161897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57121" rIns="0" bIns="0" rtlCol="0">
            <a:spAutoFit/>
          </a:bodyPr>
          <a:lstStyle/>
          <a:p>
            <a:pPr marL="4353299" marR="112484" indent="-4145859" algn="just">
              <a:lnSpc>
                <a:spcPts val="5269"/>
              </a:lnSpc>
              <a:spcBef>
                <a:spcPts val="2025"/>
              </a:spcBef>
            </a:pPr>
            <a:r>
              <a:rPr sz="4601" b="1" dirty="0">
                <a:latin typeface="Arial"/>
                <a:cs typeface="Arial"/>
              </a:rPr>
              <a:t>Importancia de </a:t>
            </a:r>
            <a:r>
              <a:rPr sz="4601" b="1" spc="-12" dirty="0">
                <a:latin typeface="Arial"/>
                <a:cs typeface="Arial"/>
              </a:rPr>
              <a:t>la Protección </a:t>
            </a:r>
            <a:r>
              <a:rPr sz="4601" b="1" dirty="0">
                <a:latin typeface="Arial"/>
                <a:cs typeface="Arial"/>
              </a:rPr>
              <a:t>contra </a:t>
            </a:r>
            <a:r>
              <a:rPr lang="es-AR" sz="4601" b="1" i="1" u="sng" spc="-12" dirty="0">
                <a:latin typeface="Arial"/>
                <a:cs typeface="Arial"/>
              </a:rPr>
              <a:t>F</a:t>
            </a:r>
            <a:r>
              <a:rPr sz="4601" b="1" i="1" u="sng" spc="-12" dirty="0" err="1" smtClean="0">
                <a:latin typeface="Arial"/>
                <a:cs typeface="Arial"/>
              </a:rPr>
              <a:t>allas</a:t>
            </a:r>
            <a:r>
              <a:rPr sz="4601" b="1" i="1" u="sng" spc="-12" dirty="0" smtClean="0">
                <a:latin typeface="Arial"/>
                <a:cs typeface="Arial"/>
              </a:rPr>
              <a:t> </a:t>
            </a:r>
            <a:r>
              <a:rPr sz="4601" b="1" i="1" u="sng" dirty="0" smtClean="0">
                <a:latin typeface="Arial"/>
                <a:cs typeface="Arial"/>
              </a:rPr>
              <a:t>a</a:t>
            </a:r>
            <a:r>
              <a:rPr lang="es-AR" sz="4601" b="1" i="1" u="sng" dirty="0" smtClean="0">
                <a:latin typeface="Arial"/>
                <a:cs typeface="Arial"/>
              </a:rPr>
              <a:t> T</a:t>
            </a:r>
            <a:r>
              <a:rPr sz="4601" b="1" i="1" u="sng" dirty="0" err="1" smtClean="0">
                <a:latin typeface="Arial"/>
                <a:cs typeface="Arial"/>
              </a:rPr>
              <a:t>ierra</a:t>
            </a:r>
            <a:r>
              <a:rPr sz="4601" b="1" i="1" u="sng" dirty="0" smtClean="0">
                <a:latin typeface="Arial"/>
                <a:cs typeface="Arial"/>
              </a:rPr>
              <a:t> </a:t>
            </a:r>
            <a:r>
              <a:rPr sz="4601" b="1" i="1" u="sng" spc="-1254" dirty="0" smtClean="0">
                <a:latin typeface="Arial"/>
                <a:cs typeface="Arial"/>
              </a:rPr>
              <a:t> </a:t>
            </a:r>
            <a:r>
              <a:rPr sz="4601" b="1" i="1" u="sng" dirty="0">
                <a:latin typeface="Arial"/>
                <a:cs typeface="Arial"/>
              </a:rPr>
              <a:t>del</a:t>
            </a:r>
            <a:r>
              <a:rPr sz="4601" b="1" i="1" u="sng" spc="-35" dirty="0">
                <a:latin typeface="Arial"/>
                <a:cs typeface="Arial"/>
              </a:rPr>
              <a:t> </a:t>
            </a:r>
            <a:r>
              <a:rPr lang="es-AR" sz="4601" b="1" i="1" u="sng" dirty="0">
                <a:latin typeface="Arial"/>
                <a:cs typeface="Arial"/>
              </a:rPr>
              <a:t>C</a:t>
            </a:r>
            <a:r>
              <a:rPr sz="4601" b="1" i="1" u="sng" dirty="0" err="1" smtClean="0">
                <a:latin typeface="Arial"/>
                <a:cs typeface="Arial"/>
              </a:rPr>
              <a:t>ampo</a:t>
            </a:r>
            <a:r>
              <a:rPr sz="4601" b="1" i="1" u="sng" spc="-23" dirty="0" smtClean="0">
                <a:latin typeface="Arial"/>
                <a:cs typeface="Arial"/>
              </a:rPr>
              <a:t> </a:t>
            </a:r>
            <a:r>
              <a:rPr sz="4601" b="1" i="1" u="sng" spc="-12" dirty="0">
                <a:latin typeface="Arial"/>
                <a:cs typeface="Arial"/>
              </a:rPr>
              <a:t>del</a:t>
            </a:r>
            <a:r>
              <a:rPr sz="4601" b="1" i="1" u="sng" spc="-35" dirty="0">
                <a:latin typeface="Arial"/>
                <a:cs typeface="Arial"/>
              </a:rPr>
              <a:t> </a:t>
            </a:r>
            <a:r>
              <a:rPr lang="es-AR" sz="4601" b="1" i="1" u="sng" dirty="0">
                <a:latin typeface="Arial"/>
                <a:cs typeface="Arial"/>
              </a:rPr>
              <a:t>R</a:t>
            </a:r>
            <a:r>
              <a:rPr sz="4601" b="1" i="1" u="sng" dirty="0" err="1" smtClean="0">
                <a:latin typeface="Arial"/>
                <a:cs typeface="Arial"/>
              </a:rPr>
              <a:t>otor</a:t>
            </a:r>
            <a:endParaRPr sz="4601" i="1" u="sng" dirty="0">
              <a:latin typeface="Arial"/>
              <a:cs typeface="Arial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406401" y="2514600"/>
            <a:ext cx="8610600" cy="7065417"/>
          </a:xfrm>
          <a:prstGeom prst="rect">
            <a:avLst/>
          </a:prstGeom>
        </p:spPr>
        <p:txBody>
          <a:bodyPr vert="horz" wrap="square" lIns="0" tIns="73046" rIns="0" bIns="0" rtlCol="0">
            <a:spAutoFit/>
          </a:bodyPr>
          <a:lstStyle/>
          <a:p>
            <a:pPr marL="555117" marR="11688" indent="-525901">
              <a:lnSpc>
                <a:spcPts val="4739"/>
              </a:lnSpc>
              <a:spcBef>
                <a:spcPts val="575"/>
              </a:spcBef>
              <a:buFont typeface="Wingdings"/>
              <a:buChar char=""/>
              <a:tabLst>
                <a:tab pos="555117" algn="l"/>
              </a:tabLst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Una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sola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tierra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un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devanado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r>
              <a:rPr sz="3600" b="1" spc="69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no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afecta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funcionamiento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generador.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"/>
            </a:pPr>
            <a:endParaRPr sz="3600" dirty="0">
              <a:latin typeface="Arial"/>
              <a:cs typeface="Arial"/>
            </a:endParaRPr>
          </a:p>
          <a:p>
            <a:pPr marL="555117" marR="1070794" indent="-525901">
              <a:lnSpc>
                <a:spcPts val="4785"/>
              </a:lnSpc>
              <a:buFont typeface="Wingdings"/>
              <a:buChar char=""/>
              <a:tabLst>
                <a:tab pos="555117" algn="l"/>
              </a:tabLst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Una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segunda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a tierra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puede</a:t>
            </a:r>
            <a:r>
              <a:rPr sz="3600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causar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graves </a:t>
            </a:r>
            <a:r>
              <a:rPr sz="3600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daños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 a la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máquina:</a:t>
            </a:r>
            <a:endParaRPr sz="3600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Wingdings"/>
              <a:buChar char=""/>
            </a:pPr>
            <a:endParaRPr sz="3600" dirty="0">
              <a:latin typeface="Arial"/>
              <a:cs typeface="Arial"/>
            </a:endParaRPr>
          </a:p>
          <a:p>
            <a:pPr marL="2657265" lvl="1" indent="-527362">
              <a:buFont typeface="Microsoft Sans Serif"/>
              <a:buChar char="-"/>
              <a:tabLst>
                <a:tab pos="2657265" algn="l"/>
                <a:tab pos="2658726" algn="l"/>
              </a:tabLst>
            </a:pP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Vibración</a:t>
            </a:r>
            <a:r>
              <a:rPr sz="36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excesiva</a:t>
            </a:r>
            <a:endParaRPr sz="3600" dirty="0">
              <a:latin typeface="Arial"/>
              <a:cs typeface="Arial"/>
            </a:endParaRPr>
          </a:p>
          <a:p>
            <a:pPr lvl="1">
              <a:spcBef>
                <a:spcPts val="23"/>
              </a:spcBef>
              <a:buClr>
                <a:srgbClr val="00AF50"/>
              </a:buClr>
              <a:buFont typeface="Microsoft Sans Serif"/>
              <a:buChar char="-"/>
            </a:pPr>
            <a:endParaRPr sz="3600" dirty="0">
              <a:latin typeface="Arial"/>
              <a:cs typeface="Arial"/>
            </a:endParaRPr>
          </a:p>
          <a:p>
            <a:pPr marL="2657265" lvl="1" indent="-527362">
              <a:spcBef>
                <a:spcPts val="12"/>
              </a:spcBef>
              <a:buFont typeface="Microsoft Sans Serif"/>
              <a:buChar char="-"/>
              <a:tabLst>
                <a:tab pos="2657265" algn="l"/>
                <a:tab pos="2658726" algn="l"/>
              </a:tabLst>
            </a:pP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Fundición</a:t>
            </a:r>
            <a:r>
              <a:rPr sz="36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 acero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23" dirty="0">
                <a:solidFill>
                  <a:srgbClr val="00AF50"/>
                </a:solidFill>
                <a:latin typeface="Arial"/>
                <a:cs typeface="Arial"/>
              </a:rPr>
              <a:t>y/o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cobre del</a:t>
            </a:r>
            <a:r>
              <a:rPr sz="36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00" b="1" spc="-12" dirty="0">
                <a:solidFill>
                  <a:srgbClr val="00AF50"/>
                </a:solidFill>
                <a:latin typeface="Arial"/>
                <a:cs typeface="Arial"/>
              </a:rPr>
              <a:t>Rotor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93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800" y="3352800"/>
            <a:ext cx="8808721" cy="44958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598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/>
          <p:cNvSpPr txBox="1"/>
          <p:nvPr/>
        </p:nvSpPr>
        <p:spPr>
          <a:xfrm>
            <a:off x="1701800" y="990600"/>
            <a:ext cx="14669048" cy="1651432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89261" rIns="0" bIns="0" rtlCol="0">
            <a:spAutoFit/>
          </a:bodyPr>
          <a:lstStyle/>
          <a:p>
            <a:pPr marL="6172042" marR="363748" indent="-5751320" algn="just">
              <a:lnSpc>
                <a:spcPts val="5315"/>
              </a:lnSpc>
              <a:spcBef>
                <a:spcPts val="2278"/>
              </a:spcBef>
            </a:pPr>
            <a:r>
              <a:rPr sz="4601" b="1" dirty="0">
                <a:latin typeface="Arial"/>
                <a:cs typeface="Arial"/>
              </a:rPr>
              <a:t>Métodos de Detección </a:t>
            </a:r>
            <a:r>
              <a:rPr sz="4601" b="1" spc="-23" dirty="0">
                <a:latin typeface="Arial"/>
                <a:cs typeface="Arial"/>
              </a:rPr>
              <a:t>de </a:t>
            </a:r>
            <a:r>
              <a:rPr lang="es-AR" sz="4601" b="1" i="1" u="sng" spc="-12" dirty="0">
                <a:latin typeface="Arial"/>
                <a:cs typeface="Arial"/>
              </a:rPr>
              <a:t>F</a:t>
            </a:r>
            <a:r>
              <a:rPr sz="4601" b="1" i="1" u="sng" spc="-12" dirty="0" err="1" smtClean="0">
                <a:latin typeface="Arial"/>
                <a:cs typeface="Arial"/>
              </a:rPr>
              <a:t>allas</a:t>
            </a:r>
            <a:r>
              <a:rPr sz="4601" b="1" i="1" u="sng" spc="-12" dirty="0" smtClean="0">
                <a:latin typeface="Arial"/>
                <a:cs typeface="Arial"/>
              </a:rPr>
              <a:t> </a:t>
            </a:r>
            <a:r>
              <a:rPr sz="4601" b="1" i="1" u="sng" dirty="0">
                <a:latin typeface="Arial"/>
                <a:cs typeface="Arial"/>
              </a:rPr>
              <a:t>a </a:t>
            </a:r>
            <a:r>
              <a:rPr lang="es-AR" sz="4601" b="1" i="1" u="sng" spc="-12" dirty="0">
                <a:latin typeface="Arial"/>
                <a:cs typeface="Arial"/>
              </a:rPr>
              <a:t>T</a:t>
            </a:r>
            <a:r>
              <a:rPr sz="4601" b="1" i="1" u="sng" spc="-12" dirty="0" err="1" smtClean="0">
                <a:latin typeface="Arial"/>
                <a:cs typeface="Arial"/>
              </a:rPr>
              <a:t>ierra</a:t>
            </a:r>
            <a:r>
              <a:rPr sz="4601" b="1" i="1" u="sng" spc="-12" dirty="0" smtClean="0">
                <a:latin typeface="Arial"/>
                <a:cs typeface="Arial"/>
              </a:rPr>
              <a:t> </a:t>
            </a:r>
            <a:r>
              <a:rPr sz="4601" b="1" i="1" u="sng" dirty="0">
                <a:latin typeface="Arial"/>
                <a:cs typeface="Arial"/>
              </a:rPr>
              <a:t>del </a:t>
            </a:r>
            <a:r>
              <a:rPr lang="es-AR" sz="4601" b="1" i="1" u="sng" spc="-12" dirty="0">
                <a:latin typeface="Arial"/>
                <a:cs typeface="Arial"/>
              </a:rPr>
              <a:t>C</a:t>
            </a:r>
            <a:r>
              <a:rPr sz="4601" b="1" i="1" u="sng" spc="-12" dirty="0" err="1" smtClean="0">
                <a:latin typeface="Arial"/>
                <a:cs typeface="Arial"/>
              </a:rPr>
              <a:t>ampo</a:t>
            </a:r>
            <a:r>
              <a:rPr sz="4601" b="1" i="1" u="sng" spc="-12" dirty="0" smtClean="0">
                <a:latin typeface="Arial"/>
                <a:cs typeface="Arial"/>
              </a:rPr>
              <a:t> </a:t>
            </a:r>
            <a:r>
              <a:rPr sz="4601" b="1" i="1" u="sng" spc="-1254" dirty="0" smtClean="0">
                <a:latin typeface="Arial"/>
                <a:cs typeface="Arial"/>
              </a:rPr>
              <a:t> </a:t>
            </a:r>
            <a:r>
              <a:rPr sz="4601" b="1" i="1" u="sng" dirty="0">
                <a:latin typeface="Arial"/>
                <a:cs typeface="Arial"/>
              </a:rPr>
              <a:t>del</a:t>
            </a:r>
            <a:r>
              <a:rPr sz="4601" b="1" i="1" u="sng" spc="-35" dirty="0">
                <a:latin typeface="Arial"/>
                <a:cs typeface="Arial"/>
              </a:rPr>
              <a:t> </a:t>
            </a:r>
            <a:r>
              <a:rPr lang="es-AR" sz="4601" b="1" i="1" u="sng" dirty="0">
                <a:latin typeface="Arial"/>
                <a:cs typeface="Arial"/>
              </a:rPr>
              <a:t>R</a:t>
            </a:r>
            <a:r>
              <a:rPr sz="4601" b="1" i="1" u="sng" dirty="0" err="1" smtClean="0">
                <a:latin typeface="Arial"/>
                <a:cs typeface="Arial"/>
              </a:rPr>
              <a:t>otor</a:t>
            </a:r>
            <a:r>
              <a:rPr lang="en-US" sz="4601" b="1" i="1" u="sng" dirty="0" smtClean="0">
                <a:latin typeface="Arial"/>
                <a:cs typeface="Arial"/>
              </a:rPr>
              <a:t> (64F)</a:t>
            </a:r>
            <a:endParaRPr sz="4601" i="1" u="sng" dirty="0">
              <a:latin typeface="Arial"/>
              <a:cs typeface="Arial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2235200" y="3657600"/>
            <a:ext cx="11481331" cy="5284981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3184627" indent="-1053263">
              <a:spcBef>
                <a:spcPts val="230"/>
              </a:spcBef>
              <a:buFont typeface="Microsoft Sans Serif"/>
              <a:buChar char="-"/>
              <a:tabLst>
                <a:tab pos="3184627" algn="l"/>
                <a:tab pos="318608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Divisor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 voltaje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Microsoft Sans Serif"/>
              <a:buChar char="-"/>
            </a:pPr>
            <a:endParaRPr sz="3911" dirty="0">
              <a:latin typeface="Arial"/>
              <a:cs typeface="Arial"/>
            </a:endParaRPr>
          </a:p>
          <a:p>
            <a:pPr marL="3184627" indent="-1053263">
              <a:buFont typeface="Microsoft Sans Serif"/>
              <a:buChar char="-"/>
              <a:tabLst>
                <a:tab pos="3184627" algn="l"/>
                <a:tab pos="318608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-8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DC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Microsoft Sans Serif"/>
              <a:buChar char="-"/>
            </a:pPr>
            <a:endParaRPr sz="3911" dirty="0">
              <a:latin typeface="Arial"/>
              <a:cs typeface="Arial"/>
            </a:endParaRPr>
          </a:p>
          <a:p>
            <a:pPr marL="3184627" indent="-1053263">
              <a:buFont typeface="Microsoft Sans Serif"/>
              <a:buChar char="-"/>
              <a:tabLst>
                <a:tab pos="3184627" algn="l"/>
                <a:tab pos="318608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4141" b="1" spc="-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-9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CA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Microsoft Sans Serif"/>
              <a:buChar char="-"/>
            </a:pPr>
            <a:endParaRPr sz="3911" dirty="0">
              <a:latin typeface="Arial"/>
              <a:cs typeface="Arial"/>
            </a:endParaRPr>
          </a:p>
          <a:p>
            <a:pPr marL="3184627" indent="-1053263">
              <a:buFont typeface="Microsoft Sans Serif"/>
              <a:buChar char="-"/>
              <a:tabLst>
                <a:tab pos="3184627" algn="l"/>
                <a:tab pos="3186088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Inyección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 conmutación 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CC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81"/>
              </a:spcBef>
            </a:pPr>
            <a:endParaRPr sz="5522" dirty="0">
              <a:latin typeface="Arial"/>
              <a:cs typeface="Arial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94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819066"/>
            <a:ext cx="11430000" cy="6934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388153" y="355804"/>
            <a:ext cx="71052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400" b="1" dirty="0" smtClean="0">
                <a:solidFill>
                  <a:srgbClr val="000065"/>
                </a:solidFill>
                <a:latin typeface="Arial" panose="020B0604020202020204" pitchFamily="34" charset="0"/>
              </a:rPr>
              <a:t>Divisor de Tensión</a:t>
            </a:r>
            <a:endParaRPr lang="es-AR" sz="4400" dirty="0"/>
          </a:p>
        </p:txBody>
      </p:sp>
      <p:sp>
        <p:nvSpPr>
          <p:cNvPr id="5" name="Rectángulo 4"/>
          <p:cNvSpPr/>
          <p:nvPr/>
        </p:nvSpPr>
        <p:spPr>
          <a:xfrm>
            <a:off x="11988800" y="2971800"/>
            <a:ext cx="8940800" cy="57654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217" marR="3766041" algn="just">
              <a:lnSpc>
                <a:spcPct val="96400"/>
              </a:lnSpc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AR" sz="3200" b="1" spc="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24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9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</a:t>
            </a:r>
            <a:r>
              <a:rPr lang="es-AR" sz="3200" b="1" spc="-3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AR" sz="3200" b="1" spc="-2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04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utilizado </a:t>
            </a:r>
            <a:r>
              <a:rPr lang="es-AR" sz="3200" b="1" spc="219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AR" sz="3200" b="1" spc="196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detectar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3200" b="1" spc="184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</a:t>
            </a:r>
            <a:r>
              <a:rPr lang="es-AR" sz="3200" b="1" spc="518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24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3200" b="1" spc="16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20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baterías </a:t>
            </a:r>
            <a:r>
              <a:rPr lang="es-AR" sz="3200" b="1" spc="24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3200" b="1" spc="25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38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s-AR" sz="3200" b="1" spc="1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7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subestación. 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</a:t>
            </a:r>
            <a:r>
              <a:rPr lang="es-AR" sz="3200" b="1" spc="52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3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3200" b="1" spc="-2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8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s-AR" sz="3200" b="1" spc="9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8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divisor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58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</a:t>
            </a:r>
            <a:r>
              <a:rPr lang="es-AR" sz="3200" b="1" spc="69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58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3200" b="1" spc="69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3200" b="1" spc="518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1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voltaje, </a:t>
            </a:r>
            <a:r>
              <a:rPr lang="es-AR" sz="3200" b="1" spc="17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3200" b="1" spc="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20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24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AR" sz="3200" b="1" spc="9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96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</a:t>
            </a:r>
            <a:r>
              <a:rPr lang="es-AR" sz="3200" b="1" spc="39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84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lang="es-AR" sz="3200" b="1" spc="219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96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AR" sz="3200" b="1" spc="69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6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3200" b="1" spc="17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8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divisor</a:t>
            </a:r>
            <a:r>
              <a:rPr lang="es-AR" sz="3200" b="1" spc="9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AR" sz="3200" b="1" spc="3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AR" sz="3200" b="1" spc="20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200" b="1" spc="12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tierra.</a:t>
            </a: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95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8821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676400"/>
            <a:ext cx="10733664" cy="7696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062207" y="685800"/>
            <a:ext cx="7417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3600" b="1" dirty="0" smtClean="0">
                <a:solidFill>
                  <a:srgbClr val="000065"/>
                </a:solidFill>
                <a:latin typeface="Arial" panose="020B0604020202020204" pitchFamily="34" charset="0"/>
              </a:rPr>
              <a:t>Inyección de Corriente Continua </a:t>
            </a:r>
            <a:endParaRPr lang="es-AR" sz="3600" dirty="0"/>
          </a:p>
        </p:txBody>
      </p:sp>
      <p:sp>
        <p:nvSpPr>
          <p:cNvPr id="4" name="Rectángulo 3"/>
          <p:cNvSpPr/>
          <p:nvPr/>
        </p:nvSpPr>
        <p:spPr>
          <a:xfrm>
            <a:off x="11444864" y="3048000"/>
            <a:ext cx="8940800" cy="43468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217" marR="3766041" algn="just">
              <a:lnSpc>
                <a:spcPct val="96300"/>
              </a:lnSpc>
            </a:pP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3600" b="1" spc="196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AR" sz="3600" b="1" spc="219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método, </a:t>
            </a:r>
            <a:r>
              <a:rPr lang="es-AR" sz="3600" b="1" spc="24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AR" sz="3600" b="1" spc="20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 </a:t>
            </a:r>
            <a:r>
              <a:rPr lang="es-AR" sz="3600" b="1" spc="219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spc="1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alimentación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CC, en </a:t>
            </a:r>
            <a:r>
              <a:rPr lang="es-AR" sz="3600" b="1" spc="16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AR" sz="3600" b="1" spc="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3600" b="1" spc="-2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AR" sz="3600" b="1" spc="9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voltaje,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3600" b="1" spc="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20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 </a:t>
            </a:r>
            <a:r>
              <a:rPr lang="es-AR" sz="3600" b="1" spc="24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AR" sz="3600" b="1" spc="184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través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16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 negativo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11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excitación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3600" b="1" spc="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12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tierra.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96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379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854" y="1905000"/>
            <a:ext cx="9503946" cy="73914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40072" y="685800"/>
            <a:ext cx="68616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3600" b="1" dirty="0" smtClean="0">
                <a:solidFill>
                  <a:srgbClr val="000065"/>
                </a:solidFill>
                <a:latin typeface="Arial" panose="020B0604020202020204" pitchFamily="34" charset="0"/>
              </a:rPr>
              <a:t>Inyección de Corriente Alterna</a:t>
            </a:r>
            <a:endParaRPr lang="es-AR" sz="3600" dirty="0"/>
          </a:p>
        </p:txBody>
      </p:sp>
      <p:sp>
        <p:nvSpPr>
          <p:cNvPr id="4" name="Rectángulo 3"/>
          <p:cNvSpPr/>
          <p:nvPr/>
        </p:nvSpPr>
        <p:spPr>
          <a:xfrm>
            <a:off x="11379200" y="3657600"/>
            <a:ext cx="8940800" cy="27792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217" marR="3770424" algn="just">
              <a:lnSpc>
                <a:spcPct val="97200"/>
              </a:lnSpc>
            </a:pPr>
            <a:r>
              <a:rPr lang="es-AR" sz="3600" b="1" spc="-2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600" b="1" spc="23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spc="9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inyección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-138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es-AR" sz="3600" b="1" spc="-12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AR" sz="3600" b="1" spc="518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AR" sz="3600" b="1" spc="52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23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 </a:t>
            </a:r>
            <a:r>
              <a:rPr lang="es-AR" sz="3600" b="1" spc="17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 </a:t>
            </a:r>
            <a:r>
              <a:rPr lang="es-AR" sz="3600" b="1" spc="219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AR" sz="3600" b="1" spc="52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24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3600" b="1" spc="527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9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inyección </a:t>
            </a:r>
            <a:r>
              <a:rPr lang="es-AR" sz="3600" b="1" spc="-12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spc="-2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CC.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97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045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6547" y="4038600"/>
            <a:ext cx="7494841" cy="5486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053" y="1681801"/>
            <a:ext cx="9047747" cy="617220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844800" y="973915"/>
            <a:ext cx="109846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000" b="1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 de</a:t>
            </a:r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u="sng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Inyección</a:t>
            </a:r>
            <a:r>
              <a:rPr lang="es-AR" sz="4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AR" sz="4000" b="1" u="sng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Conmutación</a:t>
            </a:r>
            <a:r>
              <a:rPr lang="es-AR" sz="4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u="sng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4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u="sng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98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2866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5715" y="381000"/>
            <a:ext cx="14049620" cy="100912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27903" rIns="0" bIns="0" rtlCol="0">
            <a:spAutoFit/>
          </a:bodyPr>
          <a:lstStyle/>
          <a:p>
            <a:pPr marL="309697">
              <a:spcBef>
                <a:spcPts val="1795"/>
              </a:spcBef>
            </a:pPr>
            <a:r>
              <a:rPr sz="5062" spc="-12" dirty="0">
                <a:solidFill>
                  <a:srgbClr val="000000"/>
                </a:solidFill>
              </a:rPr>
              <a:t>Método de</a:t>
            </a:r>
            <a:r>
              <a:rPr sz="5062" dirty="0">
                <a:solidFill>
                  <a:srgbClr val="000000"/>
                </a:solidFill>
              </a:rPr>
              <a:t> </a:t>
            </a:r>
            <a:r>
              <a:rPr lang="es-AR" sz="5062" i="1" u="sng" spc="-12" dirty="0">
                <a:solidFill>
                  <a:srgbClr val="000000"/>
                </a:solidFill>
              </a:rPr>
              <a:t>I</a:t>
            </a:r>
            <a:r>
              <a:rPr sz="5062" i="1" u="sng" spc="-12" dirty="0" err="1" smtClean="0">
                <a:solidFill>
                  <a:srgbClr val="000000"/>
                </a:solidFill>
              </a:rPr>
              <a:t>nyección</a:t>
            </a:r>
            <a:r>
              <a:rPr sz="5062" i="1" u="sng" dirty="0" smtClean="0">
                <a:solidFill>
                  <a:srgbClr val="000000"/>
                </a:solidFill>
              </a:rPr>
              <a:t> </a:t>
            </a:r>
            <a:r>
              <a:rPr sz="5062" i="1" u="sng" dirty="0">
                <a:solidFill>
                  <a:srgbClr val="000000"/>
                </a:solidFill>
              </a:rPr>
              <a:t>de</a:t>
            </a:r>
            <a:r>
              <a:rPr sz="5062" i="1" u="sng" spc="-12" dirty="0">
                <a:solidFill>
                  <a:srgbClr val="000000"/>
                </a:solidFill>
              </a:rPr>
              <a:t> </a:t>
            </a:r>
            <a:r>
              <a:rPr lang="es-AR" sz="5062" i="1" u="sng" spc="-12" dirty="0" smtClean="0">
                <a:solidFill>
                  <a:srgbClr val="000000"/>
                </a:solidFill>
              </a:rPr>
              <a:t>C</a:t>
            </a:r>
            <a:r>
              <a:rPr sz="5062" i="1" u="sng" spc="-12" dirty="0" err="1" smtClean="0">
                <a:solidFill>
                  <a:srgbClr val="000000"/>
                </a:solidFill>
              </a:rPr>
              <a:t>onmutación</a:t>
            </a:r>
            <a:r>
              <a:rPr sz="5062" i="1" u="sng" dirty="0" smtClean="0">
                <a:solidFill>
                  <a:srgbClr val="000000"/>
                </a:solidFill>
              </a:rPr>
              <a:t> </a:t>
            </a:r>
            <a:r>
              <a:rPr sz="5062" i="1" u="sng" spc="-12" dirty="0">
                <a:solidFill>
                  <a:srgbClr val="000000"/>
                </a:solidFill>
              </a:rPr>
              <a:t>de</a:t>
            </a:r>
            <a:r>
              <a:rPr sz="5062" i="1" u="sng" dirty="0">
                <a:solidFill>
                  <a:srgbClr val="000000"/>
                </a:solidFill>
              </a:rPr>
              <a:t> </a:t>
            </a:r>
            <a:r>
              <a:rPr sz="5062" i="1" u="sng" spc="-12" dirty="0">
                <a:solidFill>
                  <a:srgbClr val="000000"/>
                </a:solidFill>
              </a:rPr>
              <a:t>CC</a:t>
            </a:r>
            <a:endParaRPr sz="5062" i="1" u="sng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0000" y="1524000"/>
            <a:ext cx="12268200" cy="80010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99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488240" y="2895600"/>
            <a:ext cx="14381248" cy="2482413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vert="horz" wrap="square" lIns="0" tIns="8765" rIns="0" bIns="0" rtlCol="0">
            <a:spAutoFit/>
          </a:bodyPr>
          <a:lstStyle/>
          <a:p>
            <a:pPr>
              <a:spcBef>
                <a:spcPts val="69"/>
              </a:spcBef>
            </a:pPr>
            <a:endParaRPr sz="5407" dirty="0">
              <a:latin typeface="Times New Roman"/>
              <a:cs typeface="Times New Roman"/>
            </a:endParaRPr>
          </a:p>
          <a:p>
            <a:pPr marL="5482527" marR="175300" indent="-5162603" algn="ctr">
              <a:lnSpc>
                <a:spcPts val="6350"/>
              </a:lnSpc>
            </a:pPr>
            <a:r>
              <a:rPr sz="6000" b="1" spc="-12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6000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0" b="1" spc="-12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6000" b="1" spc="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0" b="1" spc="-12" dirty="0" err="1">
                <a:solidFill>
                  <a:srgbClr val="006FC0"/>
                </a:solidFill>
                <a:latin typeface="Arial"/>
                <a:cs typeface="Arial"/>
              </a:rPr>
              <a:t>Operación</a:t>
            </a:r>
            <a:r>
              <a:rPr sz="6000" b="1" spc="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endParaRPr lang="es-AR" sz="6000" b="1" spc="23" dirty="0">
              <a:solidFill>
                <a:srgbClr val="006FC0"/>
              </a:solidFill>
              <a:latin typeface="Arial"/>
              <a:cs typeface="Arial"/>
            </a:endParaRPr>
          </a:p>
          <a:p>
            <a:pPr marL="5482527" marR="175300" indent="-5162603" algn="ctr">
              <a:lnSpc>
                <a:spcPts val="6350"/>
              </a:lnSpc>
            </a:pPr>
            <a:r>
              <a:rPr sz="6000" b="1" spc="-12" dirty="0" err="1" smtClean="0">
                <a:solidFill>
                  <a:srgbClr val="006FC0"/>
                </a:solidFill>
                <a:latin typeface="Arial"/>
                <a:cs typeface="Arial"/>
              </a:rPr>
              <a:t>Anormal</a:t>
            </a:r>
            <a:r>
              <a:rPr sz="6000" b="1" spc="3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0" b="1" spc="-12" dirty="0">
                <a:solidFill>
                  <a:srgbClr val="006FC0"/>
                </a:solidFill>
                <a:latin typeface="Arial"/>
                <a:cs typeface="Arial"/>
              </a:rPr>
              <a:t>del </a:t>
            </a:r>
            <a:r>
              <a:rPr sz="6000" b="1" spc="-149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0" b="1" spc="-12" dirty="0">
                <a:solidFill>
                  <a:srgbClr val="006FC0"/>
                </a:solidFill>
                <a:latin typeface="Arial"/>
                <a:cs typeface="Arial"/>
              </a:rPr>
              <a:t>Generador</a:t>
            </a:r>
            <a:endParaRPr sz="6000" dirty="0">
              <a:latin typeface="Arial"/>
              <a:cs typeface="Arial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100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9892" y="403067"/>
            <a:ext cx="14170876" cy="239816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3148" rIns="0" bIns="0" rtlCol="0">
            <a:spAutoFit/>
          </a:bodyPr>
          <a:lstStyle/>
          <a:p>
            <a:pPr>
              <a:spcBef>
                <a:spcPts val="104"/>
              </a:spcBef>
            </a:pPr>
            <a:endParaRPr sz="4831" dirty="0">
              <a:latin typeface="Times New Roman"/>
              <a:cs typeface="Times New Roman"/>
            </a:endParaRPr>
          </a:p>
          <a:p>
            <a:pPr marL="5289696" marR="159231" indent="-5162603">
              <a:lnSpc>
                <a:spcPts val="6350"/>
              </a:lnSpc>
            </a:pPr>
            <a:r>
              <a:rPr spc="-12" dirty="0"/>
              <a:t>Protección</a:t>
            </a:r>
            <a:r>
              <a:rPr spc="12" dirty="0"/>
              <a:t> </a:t>
            </a:r>
            <a:r>
              <a:rPr spc="-12" dirty="0"/>
              <a:t>contra</a:t>
            </a:r>
            <a:r>
              <a:rPr spc="23" dirty="0"/>
              <a:t> </a:t>
            </a:r>
            <a:r>
              <a:rPr spc="-12" dirty="0"/>
              <a:t>Operación</a:t>
            </a:r>
            <a:r>
              <a:rPr spc="23" dirty="0"/>
              <a:t> </a:t>
            </a:r>
            <a:r>
              <a:rPr spc="-12" dirty="0"/>
              <a:t>Anormal</a:t>
            </a:r>
            <a:r>
              <a:rPr spc="35" dirty="0"/>
              <a:t> </a:t>
            </a:r>
            <a:r>
              <a:rPr spc="-12" dirty="0"/>
              <a:t>del </a:t>
            </a:r>
            <a:r>
              <a:rPr spc="-1495" dirty="0"/>
              <a:t> </a:t>
            </a:r>
            <a:r>
              <a:rPr spc="-12" dirty="0"/>
              <a:t>Generador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2459049" y="2895600"/>
            <a:ext cx="13601590" cy="6615302"/>
            <a:chOff x="2459049" y="566595"/>
            <a:chExt cx="13601590" cy="8939355"/>
          </a:xfrm>
        </p:grpSpPr>
        <p:sp>
          <p:nvSpPr>
            <p:cNvPr id="4" name="object 4"/>
            <p:cNvSpPr txBox="1"/>
            <p:nvPr/>
          </p:nvSpPr>
          <p:spPr>
            <a:xfrm>
              <a:off x="2459049" y="566595"/>
              <a:ext cx="3082531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Térmico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2459049" y="2046213"/>
              <a:ext cx="5086906" cy="1564297"/>
            </a:xfrm>
            <a:prstGeom prst="rect">
              <a:avLst/>
            </a:prstGeom>
          </p:spPr>
          <p:txBody>
            <a:bodyPr vert="horz" wrap="square" lIns="0" tIns="75968" rIns="0" bIns="0" rtlCol="0">
              <a:spAutoFit/>
            </a:bodyPr>
            <a:lstStyle/>
            <a:p>
              <a:pPr marL="555117" marR="11688" indent="-525901">
                <a:lnSpc>
                  <a:spcPts val="5844"/>
                </a:lnSpc>
                <a:spcBef>
                  <a:spcPts val="598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Desbalance</a:t>
              </a:r>
              <a:r>
                <a:rPr sz="5062" b="1" spc="-161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de </a:t>
              </a:r>
              <a:r>
                <a:rPr sz="5062" b="1" spc="-1369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corriente</a:t>
              </a:r>
              <a:endParaRPr sz="5062" dirty="0">
                <a:latin typeface="Arial"/>
                <a:cs typeface="Arial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2459049" y="4263006"/>
              <a:ext cx="6115390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Pérdida</a:t>
              </a:r>
              <a:r>
                <a:rPr sz="5062" b="1" spc="-58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de</a:t>
              </a:r>
              <a:r>
                <a:rPr sz="5062" b="1" spc="-69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campo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2459053" y="5742619"/>
              <a:ext cx="4547828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Motorización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2459049" y="7222235"/>
              <a:ext cx="5548555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Sobreexcitación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2459049" y="8698926"/>
              <a:ext cx="4692459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Sobretensión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10159999" y="1306402"/>
              <a:ext cx="3976611" cy="1567246"/>
            </a:xfrm>
            <a:prstGeom prst="rect">
              <a:avLst/>
            </a:prstGeom>
          </p:spPr>
          <p:txBody>
            <a:bodyPr vert="horz" wrap="square" lIns="0" tIns="78889" rIns="0" bIns="0" rtlCol="0">
              <a:spAutoFit/>
            </a:bodyPr>
            <a:lstStyle/>
            <a:p>
              <a:pPr marL="555117" marR="11688" indent="-525901">
                <a:lnSpc>
                  <a:spcPts val="5821"/>
                </a:lnSpc>
                <a:spcBef>
                  <a:spcPts val="621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Frec</a:t>
              </a:r>
              <a:r>
                <a:rPr sz="5062" b="1" dirty="0">
                  <a:solidFill>
                    <a:srgbClr val="00AF50"/>
                  </a:solidFill>
                  <a:latin typeface="Arial"/>
                  <a:cs typeface="Arial"/>
                </a:rPr>
                <a:t>u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en</a:t>
              </a:r>
              <a:r>
                <a:rPr sz="5062" b="1" dirty="0">
                  <a:solidFill>
                    <a:srgbClr val="00AF50"/>
                  </a:solidFill>
                  <a:latin typeface="Arial"/>
                  <a:cs typeface="Arial"/>
                </a:rPr>
                <a:t>c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ia  anormal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10160003" y="3526703"/>
              <a:ext cx="5900636" cy="2305454"/>
            </a:xfrm>
            <a:prstGeom prst="rect">
              <a:avLst/>
            </a:prstGeom>
          </p:spPr>
          <p:txBody>
            <a:bodyPr vert="horz" wrap="square" lIns="0" tIns="61356" rIns="0" bIns="0" rtlCol="0">
              <a:spAutoFit/>
            </a:bodyPr>
            <a:lstStyle/>
            <a:p>
              <a:pPr marL="555117" marR="11688" indent="-525901">
                <a:lnSpc>
                  <a:spcPct val="95700"/>
                </a:lnSpc>
                <a:spcBef>
                  <a:spcPts val="481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Pérdida de </a:t>
              </a:r>
              <a:r>
                <a:rPr sz="5062" b="1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sincronismo</a:t>
              </a:r>
              <a:r>
                <a:rPr sz="5062" b="1" spc="-138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(Out </a:t>
              </a:r>
              <a:r>
                <a:rPr sz="5062" b="1" spc="-1369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of</a:t>
              </a:r>
              <a:r>
                <a:rPr sz="5062" b="1" spc="-23" dirty="0">
                  <a:solidFill>
                    <a:srgbClr val="00AF50"/>
                  </a:solidFill>
                  <a:latin typeface="Arial"/>
                  <a:cs typeface="Arial"/>
                </a:rPr>
                <a:t> 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Step)</a:t>
              </a:r>
              <a:endParaRPr sz="5062" dirty="0">
                <a:latin typeface="Arial"/>
                <a:cs typeface="Arial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10159999" y="6482428"/>
              <a:ext cx="4581430" cy="1567246"/>
            </a:xfrm>
            <a:prstGeom prst="rect">
              <a:avLst/>
            </a:prstGeom>
          </p:spPr>
          <p:txBody>
            <a:bodyPr vert="horz" wrap="square" lIns="0" tIns="78889" rIns="0" bIns="0" rtlCol="0">
              <a:spAutoFit/>
            </a:bodyPr>
            <a:lstStyle/>
            <a:p>
              <a:pPr marL="555117" marR="11688" indent="-525901">
                <a:lnSpc>
                  <a:spcPts val="5821"/>
                </a:lnSpc>
                <a:spcBef>
                  <a:spcPts val="621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Energi</a:t>
              </a:r>
              <a:r>
                <a:rPr sz="5062" b="1" dirty="0">
                  <a:solidFill>
                    <a:srgbClr val="00AF50"/>
                  </a:solidFill>
                  <a:latin typeface="Arial"/>
                  <a:cs typeface="Arial"/>
                </a:rPr>
                <a:t>z</a:t>
              </a: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ación  Inadvertida</a:t>
              </a:r>
              <a:endParaRPr sz="5062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10160000" y="8698926"/>
              <a:ext cx="2904299" cy="807024"/>
            </a:xfrm>
            <a:prstGeom prst="rect">
              <a:avLst/>
            </a:prstGeom>
          </p:spPr>
          <p:txBody>
            <a:bodyPr vert="horz" wrap="square" lIns="0" tIns="27757" rIns="0" bIns="0" rtlCol="0">
              <a:spAutoFit/>
            </a:bodyPr>
            <a:lstStyle/>
            <a:p>
              <a:pPr marL="555117" indent="-525901">
                <a:spcBef>
                  <a:spcPts val="219"/>
                </a:spcBef>
                <a:buSzPct val="95454"/>
                <a:buFont typeface="Wingdings"/>
                <a:buChar char=""/>
                <a:tabLst>
                  <a:tab pos="555117" algn="l"/>
                </a:tabLst>
              </a:pPr>
              <a:r>
                <a:rPr sz="5062" b="1" spc="-12" dirty="0">
                  <a:solidFill>
                    <a:srgbClr val="00AF50"/>
                  </a:solidFill>
                  <a:latin typeface="Arial"/>
                  <a:cs typeface="Arial"/>
                </a:rPr>
                <a:t>Backup</a:t>
              </a:r>
              <a:endParaRPr sz="5062" dirty="0">
                <a:latin typeface="Arial"/>
                <a:cs typeface="Arial"/>
              </a:endParaRPr>
            </a:p>
          </p:txBody>
        </p:sp>
      </p:grpSp>
      <p:sp>
        <p:nvSpPr>
          <p:cNvPr id="14" name="Marcador de número de diapositiva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101</a:t>
            </a:fld>
            <a:endParaRPr lang="es-AR"/>
          </a:p>
        </p:txBody>
      </p:sp>
      <p:sp>
        <p:nvSpPr>
          <p:cNvPr id="16" name="Rectángulo 1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54200" y="381000"/>
            <a:ext cx="14170876" cy="2137962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6070" rIns="0" bIns="0" rtlCol="0">
            <a:spAutoFit/>
          </a:bodyPr>
          <a:lstStyle/>
          <a:p>
            <a:pPr>
              <a:spcBef>
                <a:spcPts val="127"/>
              </a:spcBef>
            </a:pPr>
            <a:endParaRPr sz="4371" dirty="0">
              <a:latin typeface="Times New Roman"/>
              <a:cs typeface="Times New Roman"/>
            </a:endParaRPr>
          </a:p>
          <a:p>
            <a:pPr marL="192831" algn="ctr">
              <a:lnSpc>
                <a:spcPts val="5947"/>
              </a:lnSpc>
            </a:pPr>
            <a:r>
              <a:rPr sz="5062" b="1" spc="-12" dirty="0" err="1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es-AR" sz="5062" b="1" i="1" u="sng" spc="-12" dirty="0" smtClean="0">
                <a:solidFill>
                  <a:srgbClr val="006FC0"/>
                </a:solidFill>
                <a:latin typeface="Arial"/>
                <a:cs typeface="Arial"/>
              </a:rPr>
              <a:t>T</a:t>
            </a:r>
            <a:r>
              <a:rPr sz="5062" b="1" i="1" u="sng" spc="-12" dirty="0" err="1" smtClean="0">
                <a:solidFill>
                  <a:srgbClr val="006FC0"/>
                </a:solidFill>
                <a:latin typeface="Arial"/>
                <a:cs typeface="Arial"/>
              </a:rPr>
              <a:t>érmica</a:t>
            </a:r>
            <a:r>
              <a:rPr sz="5062" b="1" i="1" u="sng" spc="-12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i="1" u="sng" spc="-12" dirty="0">
                <a:solidFill>
                  <a:srgbClr val="006FC0"/>
                </a:solidFill>
                <a:latin typeface="Arial"/>
                <a:cs typeface="Arial"/>
              </a:rPr>
              <a:t>del </a:t>
            </a:r>
            <a:r>
              <a:rPr lang="es-AR" sz="5062" b="1" i="1" u="sng" spc="-12" dirty="0" smtClean="0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sz="5062" b="1" i="1" u="sng" spc="-12" dirty="0" smtClean="0">
                <a:solidFill>
                  <a:srgbClr val="006FC0"/>
                </a:solidFill>
                <a:latin typeface="Arial"/>
                <a:cs typeface="Arial"/>
              </a:rPr>
              <a:t>stator</a:t>
            </a:r>
            <a:endParaRPr sz="5062" b="1" i="1" u="sng" dirty="0">
              <a:latin typeface="Arial"/>
              <a:cs typeface="Arial"/>
            </a:endParaRPr>
          </a:p>
          <a:p>
            <a:pPr marL="200136" algn="ctr">
              <a:lnSpc>
                <a:spcPts val="5395"/>
              </a:lnSpc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Generadores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con</a:t>
            </a:r>
            <a:r>
              <a:rPr sz="460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sensores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temperatura</a:t>
            </a:r>
            <a:endParaRPr sz="460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t="47228"/>
          <a:stretch/>
        </p:blipFill>
        <p:spPr>
          <a:xfrm>
            <a:off x="711200" y="3200400"/>
            <a:ext cx="16154400" cy="49530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102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53670" y="701842"/>
            <a:ext cx="14170876" cy="110058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18479" rIns="0" bIns="0" rtlCol="0">
            <a:spAutoFit/>
          </a:bodyPr>
          <a:lstStyle/>
          <a:p>
            <a:pPr marL="1538262">
              <a:spcBef>
                <a:spcPts val="2508"/>
              </a:spcBef>
            </a:pP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Causas</a:t>
            </a:r>
            <a:r>
              <a:rPr sz="5062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5062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i="1" u="sng" spc="-12" dirty="0">
                <a:solidFill>
                  <a:srgbClr val="006FC0"/>
                </a:solidFill>
                <a:latin typeface="Arial"/>
                <a:cs typeface="Arial"/>
              </a:rPr>
              <a:t>Desbalance</a:t>
            </a:r>
            <a:r>
              <a:rPr sz="5062" b="1" i="1" u="sng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i="1" u="sng" spc="-12" dirty="0">
                <a:solidFill>
                  <a:srgbClr val="006FC0"/>
                </a:solidFill>
                <a:latin typeface="Arial"/>
                <a:cs typeface="Arial"/>
              </a:rPr>
              <a:t>de Corrientes</a:t>
            </a:r>
            <a:endParaRPr sz="5062" i="1" u="sng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2800" y="2438400"/>
            <a:ext cx="11431660" cy="6260055"/>
          </a:xfrm>
          <a:prstGeom prst="rect">
            <a:avLst/>
          </a:prstGeom>
        </p:spPr>
        <p:txBody>
          <a:bodyPr vert="horz" wrap="square" lIns="0" tIns="29218" rIns="0" bIns="0" rtlCol="0">
            <a:spAutoFit/>
          </a:bodyPr>
          <a:lstStyle/>
          <a:p>
            <a:pPr marL="555117" indent="-525901">
              <a:spcBef>
                <a:spcPts val="230"/>
              </a:spcBef>
              <a:buFont typeface="Wingdings"/>
              <a:buChar char=""/>
              <a:tabLst>
                <a:tab pos="555117" algn="l"/>
              </a:tabLst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Transformadores</a:t>
            </a:r>
            <a:r>
              <a:rPr sz="4601" b="1" spc="-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monofásicos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Clr>
                <a:srgbClr val="00AF50"/>
              </a:buClr>
              <a:buFont typeface="Wingdings"/>
              <a:buChar char=""/>
            </a:pPr>
            <a:endParaRPr sz="4371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Líneas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 de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transmisión</a:t>
            </a:r>
            <a:r>
              <a:rPr sz="460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23" dirty="0">
                <a:solidFill>
                  <a:srgbClr val="00AF50"/>
                </a:solidFill>
                <a:latin typeface="Arial"/>
                <a:cs typeface="Arial"/>
              </a:rPr>
              <a:t>no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 transpuestas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46"/>
              </a:spcBef>
              <a:buClr>
                <a:srgbClr val="00AF50"/>
              </a:buClr>
              <a:buFont typeface="Wingdings"/>
              <a:buChar char=""/>
            </a:pPr>
            <a:endParaRPr sz="4371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Cargas desequilibradas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35"/>
              </a:spcBef>
              <a:buClr>
                <a:srgbClr val="00AF50"/>
              </a:buClr>
              <a:buFont typeface="Wingdings"/>
              <a:buChar char=""/>
            </a:pPr>
            <a:endParaRPr sz="4371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Fallas</a:t>
            </a:r>
            <a:r>
              <a:rPr sz="4601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desequilibradas</a:t>
            </a:r>
            <a:r>
              <a:rPr sz="4601" b="1" spc="-4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601" b="1" spc="-69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sistema</a:t>
            </a:r>
            <a:endParaRPr sz="4601" dirty="0">
              <a:latin typeface="Arial"/>
              <a:cs typeface="Arial"/>
            </a:endParaRPr>
          </a:p>
          <a:p>
            <a:pPr>
              <a:spcBef>
                <a:spcPts val="23"/>
              </a:spcBef>
              <a:buClr>
                <a:srgbClr val="00AF50"/>
              </a:buClr>
              <a:buFont typeface="Wingdings"/>
              <a:buChar char=""/>
            </a:pPr>
            <a:endParaRPr sz="4371" dirty="0">
              <a:latin typeface="Arial"/>
              <a:cs typeface="Arial"/>
            </a:endParaRPr>
          </a:p>
          <a:p>
            <a:pPr marL="555117" indent="-525901">
              <a:buFont typeface="Wingdings"/>
              <a:buChar char=""/>
              <a:tabLst>
                <a:tab pos="555117" algn="l"/>
              </a:tabLst>
            </a:pPr>
            <a:r>
              <a:rPr sz="4601" b="1" dirty="0">
                <a:solidFill>
                  <a:srgbClr val="00AF50"/>
                </a:solidFill>
                <a:latin typeface="Arial"/>
                <a:cs typeface="Arial"/>
              </a:rPr>
              <a:t>Fases</a:t>
            </a:r>
            <a:r>
              <a:rPr sz="4601" b="1" spc="-69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AF50"/>
                </a:solidFill>
                <a:latin typeface="Arial"/>
                <a:cs typeface="Arial"/>
              </a:rPr>
              <a:t>abiertas</a:t>
            </a:r>
            <a:endParaRPr sz="4601" dirty="0">
              <a:latin typeface="Arial"/>
              <a:cs typeface="Arial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103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104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1808546" y="2454699"/>
            <a:ext cx="13716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 más fuerte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I2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la falla fase-fase en el generador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Generadores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conectados con Transformador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GSU delta-</a:t>
            </a:r>
            <a:r>
              <a:rPr lang="es-AR" sz="40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wye</a:t>
            </a:r>
            <a:endParaRPr lang="es-AR" sz="40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a tierra del sistema aparecen como fallas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fase-fase en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</a:p>
          <a:p>
            <a:pPr marL="1028700" lvl="1" indent="-571500">
              <a:buFont typeface="Wingdings" panose="05000000000000000000" pitchFamily="2" charset="2"/>
              <a:buChar char="ü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ü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fallas a tierra del generador generalmente no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generan I2 elevadas de consideración</a:t>
            </a: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1353670" y="701842"/>
            <a:ext cx="14170876" cy="110058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18479" rIns="0" bIns="0" rtlCol="0">
            <a:spAutoFit/>
          </a:bodyPr>
          <a:lstStyle/>
          <a:p>
            <a:pPr marL="1538262">
              <a:spcBef>
                <a:spcPts val="2508"/>
              </a:spcBef>
            </a:pP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Causas</a:t>
            </a:r>
            <a:r>
              <a:rPr sz="5062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spc="-12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5062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i="1" u="sng" spc="-12" dirty="0">
                <a:solidFill>
                  <a:srgbClr val="006FC0"/>
                </a:solidFill>
                <a:latin typeface="Arial"/>
                <a:cs typeface="Arial"/>
              </a:rPr>
              <a:t>Desbalance</a:t>
            </a:r>
            <a:r>
              <a:rPr sz="5062" b="1" i="1" u="sng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062" b="1" i="1" u="sng" spc="-12" dirty="0">
                <a:solidFill>
                  <a:srgbClr val="006FC0"/>
                </a:solidFill>
                <a:latin typeface="Arial"/>
                <a:cs typeface="Arial"/>
              </a:rPr>
              <a:t>de Corrientes</a:t>
            </a:r>
            <a:endParaRPr sz="5062" i="1" u="sng" dirty="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139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35200" y="471460"/>
            <a:ext cx="14170876" cy="108583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03870" rIns="0" bIns="0" rtlCol="0">
            <a:spAutoFit/>
          </a:bodyPr>
          <a:lstStyle/>
          <a:p>
            <a:pPr marL="616473">
              <a:spcBef>
                <a:spcPts val="2393"/>
              </a:spcBef>
            </a:pPr>
            <a:r>
              <a:rPr sz="5062" spc="-12" dirty="0"/>
              <a:t>Desbalance</a:t>
            </a:r>
            <a:r>
              <a:rPr sz="5062" spc="12" dirty="0"/>
              <a:t> </a:t>
            </a:r>
            <a:r>
              <a:rPr sz="5062" spc="-12" dirty="0"/>
              <a:t>de</a:t>
            </a:r>
            <a:r>
              <a:rPr sz="5062" spc="35" dirty="0"/>
              <a:t> </a:t>
            </a:r>
            <a:r>
              <a:rPr sz="5062" spc="-12" dirty="0"/>
              <a:t>Corrientes</a:t>
            </a:r>
            <a:r>
              <a:rPr sz="5062" dirty="0"/>
              <a:t> </a:t>
            </a:r>
            <a:r>
              <a:rPr sz="5062" spc="-12" dirty="0"/>
              <a:t>del Generador</a:t>
            </a:r>
            <a:endParaRPr sz="5062" dirty="0"/>
          </a:p>
        </p:txBody>
      </p:sp>
      <p:sp>
        <p:nvSpPr>
          <p:cNvPr id="4" name="object 4"/>
          <p:cNvSpPr txBox="1"/>
          <p:nvPr/>
        </p:nvSpPr>
        <p:spPr>
          <a:xfrm>
            <a:off x="1084334" y="1312422"/>
            <a:ext cx="16086066" cy="3931237"/>
          </a:xfrm>
          <a:prstGeom prst="rect">
            <a:avLst/>
          </a:prstGeom>
        </p:spPr>
        <p:txBody>
          <a:bodyPr vert="horz" wrap="square" lIns="0" tIns="337471" rIns="0" bIns="0" rtlCol="0">
            <a:spAutoFit/>
          </a:bodyPr>
          <a:lstStyle/>
          <a:p>
            <a:pPr marL="260030">
              <a:spcBef>
                <a:spcPts val="2657"/>
              </a:spcBef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Produce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corrientes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secuencia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negativa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que:</a:t>
            </a:r>
            <a:endParaRPr sz="4141" dirty="0">
              <a:latin typeface="Arial"/>
              <a:cs typeface="Arial"/>
            </a:endParaRPr>
          </a:p>
          <a:p>
            <a:pPr marL="553657" marR="362289" indent="-525901">
              <a:lnSpc>
                <a:spcPts val="4739"/>
              </a:lnSpc>
              <a:spcBef>
                <a:spcPts val="2784"/>
              </a:spcBef>
              <a:buFont typeface="Microsoft Sans Serif"/>
              <a:buChar char="-"/>
              <a:tabLst>
                <a:tab pos="553657" algn="l"/>
                <a:tab pos="555117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Causan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un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flujo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magnético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que gira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oposición </a:t>
            </a:r>
            <a:r>
              <a:rPr sz="4141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al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rotor</a:t>
            </a:r>
            <a:r>
              <a:rPr sz="4141" b="1" dirty="0" smtClean="0">
                <a:solidFill>
                  <a:srgbClr val="00AF50"/>
                </a:solidFill>
                <a:latin typeface="Arial"/>
                <a:cs typeface="Arial"/>
              </a:rPr>
              <a:t>.</a:t>
            </a:r>
            <a:endParaRPr sz="3796" dirty="0">
              <a:latin typeface="Arial"/>
              <a:cs typeface="Arial"/>
            </a:endParaRPr>
          </a:p>
          <a:p>
            <a:pPr marL="553657" indent="-525901">
              <a:buFont typeface="Microsoft Sans Serif"/>
              <a:buChar char="-"/>
              <a:tabLst>
                <a:tab pos="553657" algn="l"/>
                <a:tab pos="555117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Inducen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corrientes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doble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 frecuencia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414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rotor</a:t>
            </a:r>
            <a:r>
              <a:rPr sz="4141" b="1" dirty="0" smtClean="0">
                <a:solidFill>
                  <a:srgbClr val="00AF50"/>
                </a:solidFill>
                <a:latin typeface="Arial"/>
                <a:cs typeface="Arial"/>
              </a:rPr>
              <a:t>.</a:t>
            </a:r>
            <a:endParaRPr lang="en-US" sz="4141" b="1" dirty="0" smtClean="0">
              <a:solidFill>
                <a:srgbClr val="00AF50"/>
              </a:solidFill>
              <a:latin typeface="Arial"/>
              <a:cs typeface="Arial"/>
            </a:endParaRPr>
          </a:p>
          <a:p>
            <a:pPr marL="553657" indent="-525901">
              <a:buFont typeface="Microsoft Sans Serif"/>
              <a:buChar char="-"/>
              <a:tabLst>
                <a:tab pos="553657" algn="l"/>
                <a:tab pos="555117" algn="l"/>
              </a:tabLst>
            </a:pP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efecto Skin hace circular la corriente en la superficie del rotor y, en menor grado, en el arrollamiento de campo 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0438" y="5432794"/>
            <a:ext cx="10820400" cy="3993411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105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0326"/>
          <a:stretch/>
        </p:blipFill>
        <p:spPr>
          <a:xfrm>
            <a:off x="8483600" y="1566479"/>
            <a:ext cx="9220200" cy="7162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768600" y="424409"/>
            <a:ext cx="13487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Daños de las Corrientes de Secuencia Negativa (46)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106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635000" y="1088089"/>
            <a:ext cx="8458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allá de un punto</a:t>
            </a:r>
            <a:r>
              <a:rPr lang="es-AR" sz="3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AR" sz="3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s-AR" sz="3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corrientes inducidas en   </a:t>
            </a:r>
            <a:r>
              <a:rPr lang="es-AR" sz="3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superficie </a:t>
            </a:r>
            <a:r>
              <a:rPr lang="es-AR" sz="3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 </a:t>
            </a:r>
            <a:r>
              <a:rPr lang="es-AR" sz="3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provocar el calentamiento </a:t>
            </a:r>
            <a:r>
              <a:rPr lang="es-AR" sz="3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cuñas de metal que </a:t>
            </a:r>
            <a:r>
              <a:rPr lang="es-AR" sz="3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sostienen los devanados de campo y / </a:t>
            </a:r>
            <a:r>
              <a:rPr lang="es-AR" sz="3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anillos </a:t>
            </a:r>
            <a:r>
              <a:rPr lang="es-AR" sz="3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retención en los extremos del rotor, lo </a:t>
            </a:r>
            <a:r>
              <a:rPr lang="es-AR" sz="3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les provoca sobrecalentamiento, expansión </a:t>
            </a:r>
            <a:r>
              <a:rPr lang="es-AR" sz="3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3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aflojan, con resultados catastróficos</a:t>
            </a:r>
            <a:endParaRPr lang="es-AR" sz="3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4724399"/>
            <a:ext cx="8112102" cy="490691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380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107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768600" y="424409"/>
            <a:ext cx="117567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Daños de las Corrientes de Secuencia Negativa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número de diapositiva 4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107</a:t>
            </a:fld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758277" y="2895600"/>
            <a:ext cx="89408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</a:rPr>
              <a:t>Para </a:t>
            </a:r>
            <a:r>
              <a:rPr lang="es-AR" sz="4000" b="1" dirty="0">
                <a:solidFill>
                  <a:srgbClr val="00B050"/>
                </a:solidFill>
              </a:rPr>
              <a:t>máquinas de polos salientes</a:t>
            </a:r>
            <a:r>
              <a:rPr lang="es-AR" sz="4000" b="1" dirty="0" smtClean="0">
                <a:solidFill>
                  <a:srgbClr val="00B050"/>
                </a:solidFill>
              </a:rPr>
              <a:t>, corrientes </a:t>
            </a:r>
            <a:r>
              <a:rPr lang="es-AR" sz="4000" b="1" dirty="0">
                <a:solidFill>
                  <a:srgbClr val="00B050"/>
                </a:solidFill>
              </a:rPr>
              <a:t>de doble </a:t>
            </a:r>
            <a:r>
              <a:rPr lang="es-AR" sz="4000" b="1" dirty="0" smtClean="0">
                <a:solidFill>
                  <a:srgbClr val="00B050"/>
                </a:solidFill>
              </a:rPr>
              <a:t>frecuencia se concentran </a:t>
            </a:r>
            <a:r>
              <a:rPr lang="es-AR" sz="4000" b="1" dirty="0">
                <a:solidFill>
                  <a:srgbClr val="00B050"/>
                </a:solidFill>
              </a:rPr>
              <a:t>en las caras de los </a:t>
            </a:r>
            <a:r>
              <a:rPr lang="es-AR" sz="4000" b="1" dirty="0" smtClean="0">
                <a:solidFill>
                  <a:srgbClr val="00B050"/>
                </a:solidFill>
              </a:rPr>
              <a:t>polos y dientes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</a:rPr>
              <a:t>Aparecen altas corrientes en el arrollamiento amortiguador </a:t>
            </a:r>
            <a:r>
              <a:rPr lang="es-AR" sz="4000" b="1" dirty="0">
                <a:solidFill>
                  <a:srgbClr val="00B050"/>
                </a:solidFill>
              </a:rPr>
              <a:t>de la cara del </a:t>
            </a:r>
            <a:r>
              <a:rPr lang="es-AR" sz="4000" b="1" dirty="0" smtClean="0">
                <a:solidFill>
                  <a:srgbClr val="00B050"/>
                </a:solidFill>
              </a:rPr>
              <a:t>polo</a:t>
            </a:r>
            <a:endParaRPr lang="es-AR" sz="4000" b="1" dirty="0">
              <a:solidFill>
                <a:srgbClr val="00B05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9772" y="2182570"/>
            <a:ext cx="6165227" cy="67607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247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73201" y="533400"/>
            <a:ext cx="14554199" cy="99437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13294" rIns="0" bIns="0" rtlCol="0">
            <a:spAutoFit/>
          </a:bodyPr>
          <a:lstStyle/>
          <a:p>
            <a:pPr marL="125632">
              <a:spcBef>
                <a:spcPts val="1680"/>
              </a:spcBef>
            </a:pPr>
            <a:r>
              <a:rPr sz="5062" spc="-12" dirty="0">
                <a:solidFill>
                  <a:srgbClr val="00AFEF"/>
                </a:solidFill>
              </a:rPr>
              <a:t>Capacidad</a:t>
            </a:r>
            <a:r>
              <a:rPr sz="5062" spc="12" dirty="0">
                <a:solidFill>
                  <a:srgbClr val="00AFEF"/>
                </a:solidFill>
              </a:rPr>
              <a:t> </a:t>
            </a:r>
            <a:r>
              <a:rPr sz="5062" spc="-12" dirty="0">
                <a:solidFill>
                  <a:srgbClr val="00AFEF"/>
                </a:solidFill>
              </a:rPr>
              <a:t>de</a:t>
            </a:r>
            <a:r>
              <a:rPr sz="5062" spc="12" dirty="0">
                <a:solidFill>
                  <a:srgbClr val="00AFEF"/>
                </a:solidFill>
              </a:rPr>
              <a:t> </a:t>
            </a:r>
            <a:r>
              <a:rPr lang="es-AR" sz="5062" spc="-12" dirty="0">
                <a:solidFill>
                  <a:srgbClr val="00AFEF"/>
                </a:solidFill>
              </a:rPr>
              <a:t>C</a:t>
            </a:r>
            <a:r>
              <a:rPr sz="5062" spc="-12" dirty="0" err="1" smtClean="0">
                <a:solidFill>
                  <a:srgbClr val="00AFEF"/>
                </a:solidFill>
              </a:rPr>
              <a:t>orriente</a:t>
            </a:r>
            <a:r>
              <a:rPr sz="5062" dirty="0" smtClean="0">
                <a:solidFill>
                  <a:srgbClr val="00AFEF"/>
                </a:solidFill>
              </a:rPr>
              <a:t> </a:t>
            </a:r>
            <a:r>
              <a:rPr sz="5062" spc="-12" dirty="0">
                <a:solidFill>
                  <a:srgbClr val="00AFEF"/>
                </a:solidFill>
              </a:rPr>
              <a:t>de</a:t>
            </a:r>
            <a:r>
              <a:rPr sz="5062" dirty="0">
                <a:solidFill>
                  <a:srgbClr val="00AFEF"/>
                </a:solidFill>
              </a:rPr>
              <a:t> </a:t>
            </a:r>
            <a:r>
              <a:rPr lang="es-AR" sz="5062" spc="-12" dirty="0">
                <a:solidFill>
                  <a:srgbClr val="00AFEF"/>
                </a:solidFill>
              </a:rPr>
              <a:t>S</a:t>
            </a:r>
            <a:r>
              <a:rPr sz="5062" spc="-12" dirty="0" err="1" smtClean="0">
                <a:solidFill>
                  <a:srgbClr val="00AFEF"/>
                </a:solidFill>
              </a:rPr>
              <a:t>ecuencia</a:t>
            </a:r>
            <a:r>
              <a:rPr sz="5062" dirty="0" smtClean="0">
                <a:solidFill>
                  <a:srgbClr val="00AFEF"/>
                </a:solidFill>
              </a:rPr>
              <a:t> </a:t>
            </a:r>
            <a:r>
              <a:rPr lang="es-AR" sz="5062" spc="-12" dirty="0">
                <a:solidFill>
                  <a:srgbClr val="00AFEF"/>
                </a:solidFill>
              </a:rPr>
              <a:t>N</a:t>
            </a:r>
            <a:r>
              <a:rPr sz="5062" spc="-12" dirty="0" err="1" smtClean="0">
                <a:solidFill>
                  <a:srgbClr val="00AFEF"/>
                </a:solidFill>
              </a:rPr>
              <a:t>egativa</a:t>
            </a:r>
            <a:endParaRPr sz="5062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7103" y="1752600"/>
            <a:ext cx="12263517" cy="76962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108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56165" y="533400"/>
            <a:ext cx="14387091" cy="97962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98684" rIns="0" bIns="0" rtlCol="0">
            <a:spAutoFit/>
          </a:bodyPr>
          <a:lstStyle/>
          <a:p>
            <a:pPr marL="135856">
              <a:spcBef>
                <a:spcPts val="1564"/>
              </a:spcBef>
            </a:pPr>
            <a:r>
              <a:rPr sz="5062" spc="-12" dirty="0">
                <a:solidFill>
                  <a:srgbClr val="00AFEF"/>
                </a:solidFill>
              </a:rPr>
              <a:t>Capacidad</a:t>
            </a:r>
            <a:r>
              <a:rPr sz="5062" dirty="0">
                <a:solidFill>
                  <a:srgbClr val="00AFEF"/>
                </a:solidFill>
              </a:rPr>
              <a:t> </a:t>
            </a:r>
            <a:r>
              <a:rPr sz="5062" spc="-12" dirty="0">
                <a:solidFill>
                  <a:srgbClr val="00AFEF"/>
                </a:solidFill>
              </a:rPr>
              <a:t>de</a:t>
            </a:r>
            <a:r>
              <a:rPr sz="5062" dirty="0">
                <a:solidFill>
                  <a:srgbClr val="00AFEF"/>
                </a:solidFill>
              </a:rPr>
              <a:t> corriente</a:t>
            </a:r>
            <a:r>
              <a:rPr sz="5062" spc="-12" dirty="0">
                <a:solidFill>
                  <a:srgbClr val="00AFEF"/>
                </a:solidFill>
              </a:rPr>
              <a:t> de</a:t>
            </a:r>
            <a:r>
              <a:rPr sz="5062" dirty="0">
                <a:solidFill>
                  <a:srgbClr val="00AFEF"/>
                </a:solidFill>
              </a:rPr>
              <a:t> </a:t>
            </a:r>
            <a:r>
              <a:rPr sz="5062" spc="-12" dirty="0">
                <a:solidFill>
                  <a:srgbClr val="00AFEF"/>
                </a:solidFill>
              </a:rPr>
              <a:t>secuencia negativa</a:t>
            </a:r>
            <a:endParaRPr sz="5062" dirty="0"/>
          </a:p>
        </p:txBody>
      </p:sp>
      <p:sp>
        <p:nvSpPr>
          <p:cNvPr id="4" name="object 4"/>
          <p:cNvSpPr txBox="1"/>
          <p:nvPr/>
        </p:nvSpPr>
        <p:spPr>
          <a:xfrm>
            <a:off x="7416800" y="1731712"/>
            <a:ext cx="3094218" cy="594465"/>
          </a:xfrm>
          <a:prstGeom prst="rect">
            <a:avLst/>
          </a:prstGeom>
        </p:spPr>
        <p:txBody>
          <a:bodyPr vert="horz" wrap="square" lIns="0" tIns="27757" rIns="0" bIns="0" rtlCol="0">
            <a:spAutoFit/>
          </a:bodyPr>
          <a:lstStyle/>
          <a:p>
            <a:pPr marL="29217">
              <a:spcBef>
                <a:spcPts val="219"/>
              </a:spcBef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Corto</a:t>
            </a:r>
            <a:r>
              <a:rPr sz="3681" b="1" spc="-127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Tiempo</a:t>
            </a:r>
            <a:endParaRPr sz="3681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0105" y="2326177"/>
            <a:ext cx="11454140" cy="7072984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109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7738"/>
          <a:stretch/>
        </p:blipFill>
        <p:spPr>
          <a:xfrm>
            <a:off x="2235200" y="1905000"/>
            <a:ext cx="13334999" cy="7162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78200" y="838200"/>
            <a:ext cx="113933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000" b="1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corriente</a:t>
            </a:r>
            <a:r>
              <a:rPr lang="es-AR" sz="4000" b="1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4000" b="1" spc="-1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secuencia negativa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110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5916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02500" y="785220"/>
            <a:ext cx="10287000" cy="8564159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111</a:t>
            </a:fld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676400"/>
            <a:ext cx="7010400" cy="5715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466" y="381000"/>
            <a:ext cx="14735933" cy="98239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71730" rIns="0" bIns="0" rtlCol="0">
            <a:spAutoFit/>
          </a:bodyPr>
          <a:lstStyle/>
          <a:p>
            <a:pPr marL="501065">
              <a:spcBef>
                <a:spcPts val="2140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Causas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comunes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de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i="1" u="sng" spc="-12" dirty="0">
                <a:solidFill>
                  <a:srgbClr val="006FC0"/>
                </a:solidFill>
                <a:latin typeface="Arial"/>
                <a:cs typeface="Arial"/>
              </a:rPr>
              <a:t>Pérdida</a:t>
            </a:r>
            <a:r>
              <a:rPr sz="4601" b="1" i="1" u="sng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i="1" u="sng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i="1" u="sng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i="1" u="sng" spc="-12" dirty="0">
                <a:solidFill>
                  <a:srgbClr val="006FC0"/>
                </a:solidFill>
                <a:latin typeface="Arial"/>
                <a:cs typeface="Arial"/>
              </a:rPr>
              <a:t>Campo</a:t>
            </a:r>
            <a:r>
              <a:rPr sz="4601" b="1" i="1" u="sng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i="1" u="sng" spc="-12" dirty="0">
                <a:solidFill>
                  <a:srgbClr val="006FC0"/>
                </a:solidFill>
                <a:latin typeface="Arial"/>
                <a:cs typeface="Arial"/>
              </a:rPr>
              <a:t>(LOF</a:t>
            </a:r>
            <a:r>
              <a:rPr sz="4601" b="1" i="1" u="sng" spc="-12" dirty="0" smtClean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lang="es-AR" sz="4601" b="1" i="1" u="sng" spc="-12" dirty="0" smtClean="0">
                <a:solidFill>
                  <a:srgbClr val="006FC0"/>
                </a:solidFill>
                <a:latin typeface="Arial"/>
                <a:cs typeface="Arial"/>
              </a:rPr>
              <a:t> (40)</a:t>
            </a:r>
            <a:endParaRPr sz="4601" i="1" u="sng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6199" y="1465866"/>
            <a:ext cx="5181601" cy="85926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92200" y="2987485"/>
            <a:ext cx="14354951" cy="7079382"/>
          </a:xfrm>
          <a:prstGeom prst="rect">
            <a:avLst/>
          </a:prstGeom>
        </p:spPr>
        <p:txBody>
          <a:bodyPr vert="horz" wrap="square" lIns="0" tIns="27757" rIns="0" bIns="0" rtlCol="0">
            <a:spAutoFit/>
          </a:bodyPr>
          <a:lstStyle/>
          <a:p>
            <a:pPr marL="2132825" indent="-527362">
              <a:spcBef>
                <a:spcPts val="219"/>
              </a:spcBef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Disparo</a:t>
            </a:r>
            <a:r>
              <a:rPr sz="368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accidental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interruptor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92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Circuito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abierto de</a:t>
            </a:r>
            <a:r>
              <a:rPr sz="368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81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spcBef>
                <a:spcPts val="12"/>
              </a:spcBef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Cortocircuito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58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spcBef>
                <a:spcPts val="12"/>
              </a:spcBef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Falla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368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regulador</a:t>
            </a:r>
            <a:r>
              <a:rPr sz="3681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spc="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voltaje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81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Pérdida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campo</a:t>
            </a:r>
            <a:r>
              <a:rPr sz="368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excitatriz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principal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92"/>
              </a:spcBef>
              <a:buClr>
                <a:srgbClr val="00AF50"/>
              </a:buClr>
              <a:buFont typeface="Wingdings"/>
              <a:buChar char=""/>
            </a:pPr>
            <a:endParaRPr sz="3451" dirty="0">
              <a:latin typeface="Arial"/>
              <a:cs typeface="Arial"/>
            </a:endParaRPr>
          </a:p>
          <a:p>
            <a:pPr marL="2132825" indent="-527362">
              <a:buFont typeface="Wingdings"/>
              <a:buChar char=""/>
              <a:tabLst>
                <a:tab pos="2134286" algn="l"/>
              </a:tabLst>
            </a:pP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Pérdida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suministro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CA</a:t>
            </a:r>
            <a:r>
              <a:rPr sz="3681" b="1" spc="-5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al</a:t>
            </a:r>
            <a:r>
              <a:rPr sz="3681" b="1" spc="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sistema</a:t>
            </a:r>
            <a:r>
              <a:rPr sz="368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3681" b="1" spc="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681" b="1" spc="-12" dirty="0">
                <a:solidFill>
                  <a:srgbClr val="00AF50"/>
                </a:solidFill>
                <a:latin typeface="Arial"/>
                <a:cs typeface="Arial"/>
              </a:rPr>
              <a:t>excitación</a:t>
            </a:r>
            <a:endParaRPr sz="3681" dirty="0">
              <a:latin typeface="Arial"/>
              <a:cs typeface="Arial"/>
            </a:endParaRPr>
          </a:p>
          <a:p>
            <a:pPr>
              <a:spcBef>
                <a:spcPts val="92"/>
              </a:spcBef>
            </a:pPr>
            <a:endParaRPr sz="5982" dirty="0">
              <a:latin typeface="Arial"/>
              <a:cs typeface="Arial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112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113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00" y="1219200"/>
            <a:ext cx="8083673" cy="743102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35000" y="952014"/>
            <a:ext cx="8940800" cy="78483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limitantes son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límites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térmicos del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 y el estator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limitante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subexcitación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calor del hierro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extremos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ajuste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control de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excitación se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el límite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estabilidad en estado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estacionario (SSSL)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3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limitador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mínima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excitación (MEL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previene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excitador de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reducir el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 por debajo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SSSL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604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4168" y="529394"/>
            <a:ext cx="13725297" cy="100174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20598" rIns="0" bIns="0" rtlCol="0">
            <a:spAutoFit/>
          </a:bodyPr>
          <a:lstStyle/>
          <a:p>
            <a:pPr marR="239576" algn="ctr">
              <a:spcBef>
                <a:spcPts val="1737"/>
              </a:spcBef>
            </a:pPr>
            <a:r>
              <a:rPr sz="5062" spc="-12" dirty="0"/>
              <a:t>Efectos de la</a:t>
            </a:r>
            <a:r>
              <a:rPr sz="5062" spc="-23" dirty="0"/>
              <a:t> </a:t>
            </a:r>
            <a:r>
              <a:rPr lang="es-AR" sz="5062" spc="-12" dirty="0"/>
              <a:t>P</a:t>
            </a:r>
            <a:r>
              <a:rPr sz="5062" spc="-12" dirty="0" err="1" smtClean="0"/>
              <a:t>érdida</a:t>
            </a:r>
            <a:r>
              <a:rPr sz="5062" spc="-23" dirty="0" smtClean="0"/>
              <a:t> </a:t>
            </a:r>
            <a:r>
              <a:rPr sz="5062" spc="-12" dirty="0"/>
              <a:t>de</a:t>
            </a:r>
            <a:r>
              <a:rPr sz="5062" spc="-23" dirty="0"/>
              <a:t> </a:t>
            </a:r>
            <a:r>
              <a:rPr lang="es-AR" sz="5062" spc="-12" dirty="0"/>
              <a:t>C</a:t>
            </a:r>
            <a:r>
              <a:rPr sz="5062" spc="-12" dirty="0" err="1" smtClean="0"/>
              <a:t>ampo</a:t>
            </a:r>
            <a:endParaRPr sz="5062" dirty="0"/>
          </a:p>
        </p:txBody>
      </p:sp>
      <p:sp>
        <p:nvSpPr>
          <p:cNvPr id="3" name="object 3"/>
          <p:cNvSpPr txBox="1"/>
          <p:nvPr/>
        </p:nvSpPr>
        <p:spPr>
          <a:xfrm>
            <a:off x="1039295" y="2016726"/>
            <a:ext cx="13891841" cy="6832020"/>
          </a:xfrm>
          <a:prstGeom prst="rect">
            <a:avLst/>
          </a:prstGeom>
        </p:spPr>
        <p:txBody>
          <a:bodyPr vert="horz" wrap="square" lIns="0" tIns="73046" rIns="0" bIns="0" rtlCol="0">
            <a:spAutoFit/>
          </a:bodyPr>
          <a:lstStyle/>
          <a:p>
            <a:pPr marL="566803" marR="11688" indent="-525901">
              <a:lnSpc>
                <a:spcPts val="4739"/>
              </a:lnSpc>
              <a:spcBef>
                <a:spcPts val="575"/>
              </a:spcBef>
              <a:buFont typeface="Wingdings"/>
              <a:buChar char=""/>
              <a:tabLst>
                <a:tab pos="568266" algn="l"/>
                <a:tab pos="1758851" algn="l"/>
                <a:tab pos="5374424" algn="l"/>
                <a:tab pos="6714013" algn="l"/>
                <a:tab pos="8522529" algn="l"/>
                <a:tab pos="11263063" algn="l"/>
                <a:tab pos="13568266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te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ura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ro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or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aum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nta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deb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do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  corrientes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Foucault</a:t>
            </a:r>
            <a:endParaRPr sz="414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AF50"/>
              </a:buClr>
              <a:buFont typeface="Wingdings"/>
              <a:buChar char=""/>
            </a:pPr>
            <a:endParaRPr sz="4141" dirty="0">
              <a:latin typeface="Arial"/>
              <a:cs typeface="Arial"/>
            </a:endParaRPr>
          </a:p>
          <a:p>
            <a:pPr marL="566803" marR="14609" indent="-525901">
              <a:lnSpc>
                <a:spcPts val="4785"/>
              </a:lnSpc>
              <a:buFont typeface="Wingdings"/>
              <a:buChar char=""/>
              <a:tabLst>
                <a:tab pos="568266" algn="l"/>
              </a:tabLst>
            </a:pP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141" b="1" spc="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temperatura</a:t>
            </a:r>
            <a:r>
              <a:rPr sz="4141" b="1" spc="109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4141" b="1" spc="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estator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aumenta 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debido</a:t>
            </a:r>
            <a:r>
              <a:rPr sz="4141" b="1" spc="1127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4141" b="1" spc="110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alto </a:t>
            </a:r>
            <a:r>
              <a:rPr sz="4141" b="1" spc="-1127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consumo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potencia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reactiva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46"/>
              </a:spcBef>
              <a:buClr>
                <a:srgbClr val="00AF50"/>
              </a:buClr>
              <a:buFont typeface="Wingdings"/>
              <a:buChar char=""/>
            </a:pPr>
            <a:endParaRPr sz="3796" dirty="0">
              <a:latin typeface="Arial"/>
              <a:cs typeface="Arial"/>
            </a:endParaRPr>
          </a:p>
          <a:p>
            <a:pPr marL="566803" indent="-527362">
              <a:buFont typeface="Wingdings"/>
              <a:buChar char=""/>
              <a:tabLst>
                <a:tab pos="568266" algn="l"/>
              </a:tabLst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Pueden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producirse</a:t>
            </a:r>
            <a:r>
              <a:rPr sz="4141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torques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pulsantes</a:t>
            </a:r>
            <a:endParaRPr sz="4141" dirty="0">
              <a:latin typeface="Arial"/>
              <a:cs typeface="Arial"/>
            </a:endParaRPr>
          </a:p>
          <a:p>
            <a:pPr>
              <a:spcBef>
                <a:spcPts val="23"/>
              </a:spcBef>
              <a:buClr>
                <a:srgbClr val="00AF50"/>
              </a:buClr>
              <a:buFont typeface="Wingdings"/>
              <a:buChar char=""/>
            </a:pPr>
            <a:endParaRPr sz="4256" dirty="0">
              <a:latin typeface="Arial"/>
              <a:cs typeface="Arial"/>
            </a:endParaRPr>
          </a:p>
          <a:p>
            <a:pPr marL="566803" marR="11688" indent="-525901">
              <a:lnSpc>
                <a:spcPts val="4739"/>
              </a:lnSpc>
              <a:buFont typeface="Wingdings"/>
              <a:buChar char=""/>
              <a:tabLst>
                <a:tab pos="568266" algn="l"/>
                <a:tab pos="1660972" algn="l"/>
                <a:tab pos="4010000" algn="l"/>
                <a:tab pos="4813462" algn="l"/>
                <a:tab pos="6927295" algn="l"/>
                <a:tab pos="7844701" algn="l"/>
                <a:tab pos="11071693" algn="l"/>
                <a:tab pos="12167321" algn="l"/>
              </a:tabLst>
            </a:pP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El</a:t>
            </a:r>
            <a:r>
              <a:rPr sz="4141" b="1" spc="85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sistema</a:t>
            </a:r>
            <a:r>
              <a:rPr sz="4141" b="1" spc="82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spc="85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energía</a:t>
            </a:r>
            <a:r>
              <a:rPr sz="4141" b="1" spc="85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puede</a:t>
            </a:r>
            <a:r>
              <a:rPr sz="4141" b="1" spc="828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experimentar</a:t>
            </a:r>
            <a:r>
              <a:rPr sz="4141" b="1" spc="87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colapso </a:t>
            </a:r>
            <a:r>
              <a:rPr sz="4141" b="1" spc="-1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tensión	o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perd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tabi</a:t>
            </a:r>
            <a:r>
              <a:rPr sz="4141" b="1" spc="12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4141" b="1" dirty="0">
                <a:solidFill>
                  <a:srgbClr val="00AF50"/>
                </a:solidFill>
                <a:latin typeface="Arial"/>
                <a:cs typeface="Arial"/>
              </a:rPr>
              <a:t>id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ad	de	e</a:t>
            </a:r>
            <a:r>
              <a:rPr sz="4141" b="1" spc="-35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4141" b="1" spc="-12" dirty="0">
                <a:solidFill>
                  <a:srgbClr val="00AF50"/>
                </a:solidFill>
                <a:latin typeface="Arial"/>
                <a:cs typeface="Arial"/>
              </a:rPr>
              <a:t>tado</a:t>
            </a:r>
            <a:endParaRPr sz="4141" dirty="0">
              <a:latin typeface="Arial"/>
              <a:cs typeface="Arial"/>
            </a:endParaRPr>
          </a:p>
          <a:p>
            <a:pPr marL="29217">
              <a:lnSpc>
                <a:spcPts val="4670"/>
              </a:lnSpc>
              <a:tabLst>
                <a:tab pos="566803" algn="l"/>
                <a:tab pos="13671986" algn="l"/>
              </a:tabLst>
            </a:pPr>
            <a:r>
              <a:rPr sz="4141" b="1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4141" b="1" spc="-12" dirty="0" err="1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estacionario</a:t>
            </a:r>
            <a:r>
              <a:rPr sz="4141" b="1" spc="-12" dirty="0" smtClean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endParaRPr sz="4141" dirty="0">
              <a:latin typeface="Arial"/>
              <a:cs typeface="Arial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114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5398"/>
          <a:stretch/>
        </p:blipFill>
        <p:spPr>
          <a:xfrm>
            <a:off x="1930400" y="2667000"/>
            <a:ext cx="143256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190430" y="1066800"/>
            <a:ext cx="1422601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4000" b="1" spc="-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Daños en el Arrollamiento de Amortiguamiento causados </a:t>
            </a:r>
          </a:p>
          <a:p>
            <a:pPr algn="ctr"/>
            <a:r>
              <a:rPr lang="es-AR" sz="4000" b="1" spc="-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las Corrientes de Secuencia Negativa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115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892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92400" y="491417"/>
            <a:ext cx="13659556" cy="100305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92183" rIns="0" bIns="0" rtlCol="0">
            <a:spAutoFit/>
          </a:bodyPr>
          <a:lstStyle/>
          <a:p>
            <a:pPr marL="663220">
              <a:spcBef>
                <a:spcPts val="2301"/>
              </a:spcBef>
            </a:pPr>
            <a:r>
              <a:rPr sz="4601" b="1" dirty="0">
                <a:latin typeface="Arial"/>
                <a:cs typeface="Arial"/>
              </a:rPr>
              <a:t>Protección</a:t>
            </a:r>
            <a:r>
              <a:rPr sz="4601" b="1" spc="-23" dirty="0">
                <a:latin typeface="Arial"/>
                <a:cs typeface="Arial"/>
              </a:rPr>
              <a:t> </a:t>
            </a:r>
            <a:r>
              <a:rPr sz="4601" b="1" dirty="0">
                <a:latin typeface="Arial"/>
                <a:cs typeface="Arial"/>
              </a:rPr>
              <a:t>LOF </a:t>
            </a:r>
            <a:r>
              <a:rPr sz="4601" b="1" spc="-12" dirty="0">
                <a:latin typeface="Arial"/>
                <a:cs typeface="Arial"/>
              </a:rPr>
              <a:t>Utilizando</a:t>
            </a:r>
            <a:r>
              <a:rPr sz="4601" b="1" dirty="0">
                <a:latin typeface="Arial"/>
                <a:cs typeface="Arial"/>
              </a:rPr>
              <a:t> un</a:t>
            </a:r>
            <a:r>
              <a:rPr sz="4601" b="1" spc="-12" dirty="0">
                <a:latin typeface="Arial"/>
                <a:cs typeface="Arial"/>
              </a:rPr>
              <a:t> Elemento</a:t>
            </a:r>
            <a:r>
              <a:rPr sz="4601" b="1" dirty="0">
                <a:latin typeface="Arial"/>
                <a:cs typeface="Arial"/>
              </a:rPr>
              <a:t> Mho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r="6388"/>
          <a:stretch/>
        </p:blipFill>
        <p:spPr>
          <a:xfrm>
            <a:off x="8286732" y="1858332"/>
            <a:ext cx="9176039" cy="7666668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116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544510"/>
            <a:ext cx="8148061" cy="744709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87600" y="364917"/>
            <a:ext cx="13659556" cy="165438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92183" rIns="0" bIns="0" rtlCol="0">
            <a:spAutoFit/>
          </a:bodyPr>
          <a:lstStyle/>
          <a:p>
            <a:pPr marL="2495111" marR="753792" indent="-1529498">
              <a:lnSpc>
                <a:spcPts val="5315"/>
              </a:lnSpc>
              <a:spcBef>
                <a:spcPts val="2301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 LOF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usando Elementos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Mho de </a:t>
            </a:r>
            <a:r>
              <a:rPr sz="4601" b="1" spc="-125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compensación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(Offset)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negativa</a:t>
            </a:r>
            <a:endParaRPr sz="460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8400" y="2326853"/>
            <a:ext cx="8713537" cy="6469013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117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767214" y="2278497"/>
            <a:ext cx="89408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utilizar dos relés </a:t>
            </a:r>
            <a:r>
              <a:rPr lang="es-AR" sz="3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AR" sz="3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modernos con offset</a:t>
            </a: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diámetro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impedancia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1.0 </a:t>
            </a:r>
            <a:r>
              <a:rPr lang="es-AR" sz="3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detecta la condición LOF Desde plena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 alrededor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30% de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 relé se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 con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 de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retardo corto de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s, sugerido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contra la operación errónea durante transitorios</a:t>
            </a: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118</a:t>
            </a:fld>
            <a:endParaRPr lang="es-AR"/>
          </a:p>
        </p:txBody>
      </p:sp>
      <p:sp>
        <p:nvSpPr>
          <p:cNvPr id="5" name="object 3"/>
          <p:cNvSpPr txBox="1"/>
          <p:nvPr/>
        </p:nvSpPr>
        <p:spPr>
          <a:xfrm>
            <a:off x="2387600" y="364917"/>
            <a:ext cx="13659556" cy="165438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292183" rIns="0" bIns="0" rtlCol="0">
            <a:spAutoFit/>
          </a:bodyPr>
          <a:lstStyle/>
          <a:p>
            <a:pPr marL="2495111" marR="753792" indent="-1529498">
              <a:lnSpc>
                <a:spcPts val="5315"/>
              </a:lnSpc>
              <a:spcBef>
                <a:spcPts val="2301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 LOF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usando Elementos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Mho de </a:t>
            </a:r>
            <a:r>
              <a:rPr sz="4601" b="1" spc="-125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compensación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(Offset)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negativa</a:t>
            </a:r>
            <a:endParaRPr sz="4601" dirty="0">
              <a:latin typeface="Arial"/>
              <a:cs typeface="Arial"/>
            </a:endParaRPr>
          </a:p>
        </p:txBody>
      </p:sp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8400" y="2326853"/>
            <a:ext cx="8713537" cy="6469013"/>
          </a:xfrm>
          <a:prstGeom prst="rect">
            <a:avLst/>
          </a:prstGeom>
        </p:spPr>
      </p:pic>
      <p:sp>
        <p:nvSpPr>
          <p:cNvPr id="7" name="Marcador de número de diapositiva 4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118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767214" y="2278497"/>
            <a:ext cx="8940800" cy="58477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relé se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 con tiempo de retardo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 a 0,6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proporciona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para condición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LOF hasta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relés </a:t>
            </a:r>
            <a:r>
              <a:rPr lang="es-AR" sz="3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mho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offset proporcionan protección ante LOF para cualquier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de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Ambos 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relés se configuran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un offset de </a:t>
            </a:r>
            <a:r>
              <a:rPr lang="es-AR" sz="3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X′d</a:t>
            </a:r>
            <a:r>
              <a:rPr lang="es-AR" sz="3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s-AR" sz="3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AR" sz="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994409" y="8315715"/>
            <a:ext cx="14782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experiencia ha demostrado que estas configuraciones son </a:t>
            </a:r>
            <a:r>
              <a:rPr lang="es-A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seguras ante una </a:t>
            </a:r>
            <a:r>
              <a:rPr lang="es-A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 gama de condiciones del sistema. Sin embargo, s</a:t>
            </a:r>
            <a:r>
              <a:rPr lang="es-A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A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realizar un análisis de estabilidad </a:t>
            </a:r>
            <a:r>
              <a:rPr lang="es-A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transitoria para </a:t>
            </a:r>
            <a:r>
              <a:rPr lang="es-A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 esto.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1375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49400" y="457200"/>
            <a:ext cx="14573956" cy="1462609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02264" rIns="0" bIns="0" rtlCol="0">
            <a:spAutoFit/>
          </a:bodyPr>
          <a:lstStyle/>
          <a:p>
            <a:pPr marL="971459" marR="847286" indent="-99337">
              <a:lnSpc>
                <a:spcPts val="5269"/>
              </a:lnSpc>
              <a:spcBef>
                <a:spcPts val="805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 LOF </a:t>
            </a:r>
            <a:r>
              <a:rPr sz="4601" b="1" spc="-12" dirty="0" err="1">
                <a:solidFill>
                  <a:srgbClr val="006FC0"/>
                </a:solidFill>
                <a:latin typeface="Arial"/>
                <a:cs typeface="Arial"/>
              </a:rPr>
              <a:t>usando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en-US" sz="4601" b="1" spc="-12" dirty="0" smtClean="0">
                <a:solidFill>
                  <a:srgbClr val="006FC0"/>
                </a:solidFill>
                <a:latin typeface="Arial"/>
                <a:cs typeface="Arial"/>
              </a:rPr>
              <a:t>2 </a:t>
            </a:r>
            <a:r>
              <a:rPr sz="4601" b="1" spc="-12" dirty="0" err="1" smtClean="0">
                <a:solidFill>
                  <a:srgbClr val="006FC0"/>
                </a:solidFill>
                <a:latin typeface="Arial"/>
                <a:cs typeface="Arial"/>
              </a:rPr>
              <a:t>Elementos</a:t>
            </a:r>
            <a:r>
              <a:rPr sz="4601" b="1" spc="-12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Mho de </a:t>
            </a:r>
            <a:r>
              <a:rPr sz="4601" b="1" spc="-125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compensación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(Offset)</a:t>
            </a:r>
            <a:r>
              <a:rPr sz="4601" b="1" spc="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positiva</a:t>
            </a:r>
            <a:r>
              <a:rPr sz="4601" b="1" spc="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sz="4601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negativa</a:t>
            </a:r>
            <a:endParaRPr sz="4601" dirty="0">
              <a:latin typeface="Arial"/>
              <a:cs typeface="Arial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119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800" y="2362721"/>
            <a:ext cx="8134441" cy="647301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89041" y="2172149"/>
            <a:ext cx="89408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combina relé </a:t>
            </a:r>
            <a:r>
              <a:rPr lang="es-AR" sz="3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Mho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offset positivo, relé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direccional,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relé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subtensión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aplicado en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terminales del generador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ajustado para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mirar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hacia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unidad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direccional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supervisa la unidad </a:t>
            </a:r>
            <a:r>
              <a:rPr lang="es-AR" sz="3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Mho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offset positivo le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operar para fallas externas hasta los terminales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generado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9" name="Rectángulo 8"/>
          <p:cNvSpPr/>
          <p:nvPr/>
        </p:nvSpPr>
        <p:spPr>
          <a:xfrm>
            <a:off x="9626600" y="8372990"/>
            <a:ext cx="35012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 la cobertura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120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1099648" y="1600200"/>
            <a:ext cx="15765951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 para proteger el generador de la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motorización durante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pérdida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máquina de impulso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Motorización: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Desperdicia potencia del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causar calentamiento en las turbinas de vapor ya que la ventilación se reduce considerablemente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generadores a menudo se desconectan del sistema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reduciendo la potencia hasta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importar un poco para no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desconectar con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exportación de energía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entrar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exceso de velocidad (problema de la turbina)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conoce como disparo secuencial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570049" y="551934"/>
            <a:ext cx="59538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Antimotorización</a:t>
            </a:r>
            <a:r>
              <a:rPr lang="es-AR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(32)</a:t>
            </a:r>
            <a:endParaRPr lang="es-AR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69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3665" y="794103"/>
            <a:ext cx="14490816" cy="161740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28561" rIns="0" bIns="0" rtlCol="0">
            <a:spAutoFit/>
          </a:bodyPr>
          <a:lstStyle/>
          <a:p>
            <a:pPr marL="953928" marR="96415" indent="-860434">
              <a:lnSpc>
                <a:spcPts val="5821"/>
              </a:lnSpc>
              <a:spcBef>
                <a:spcPts val="1012"/>
              </a:spcBef>
            </a:pPr>
            <a:r>
              <a:rPr sz="5062" spc="-12" dirty="0"/>
              <a:t>Posible</a:t>
            </a:r>
            <a:r>
              <a:rPr sz="5062" dirty="0"/>
              <a:t> </a:t>
            </a:r>
            <a:r>
              <a:rPr sz="5062" spc="-12" dirty="0"/>
              <a:t>daños</a:t>
            </a:r>
            <a:r>
              <a:rPr sz="5062" dirty="0"/>
              <a:t> </a:t>
            </a:r>
            <a:r>
              <a:rPr sz="5062" spc="-12" dirty="0"/>
              <a:t>del</a:t>
            </a:r>
            <a:r>
              <a:rPr sz="5062" dirty="0"/>
              <a:t> </a:t>
            </a:r>
            <a:r>
              <a:rPr sz="5062" spc="-12" dirty="0"/>
              <a:t>motor</a:t>
            </a:r>
            <a:r>
              <a:rPr sz="5062" dirty="0"/>
              <a:t> </a:t>
            </a:r>
            <a:r>
              <a:rPr sz="5062" spc="-12" dirty="0"/>
              <a:t>principal</a:t>
            </a:r>
            <a:r>
              <a:rPr sz="5062" spc="12" dirty="0"/>
              <a:t> </a:t>
            </a:r>
            <a:r>
              <a:rPr sz="5062" spc="-12" dirty="0"/>
              <a:t>(máquina</a:t>
            </a:r>
            <a:r>
              <a:rPr sz="5062" spc="12" dirty="0"/>
              <a:t> </a:t>
            </a:r>
            <a:r>
              <a:rPr sz="5062" spc="-12" dirty="0"/>
              <a:t>de </a:t>
            </a:r>
            <a:r>
              <a:rPr sz="5062" spc="-1369" dirty="0"/>
              <a:t> </a:t>
            </a:r>
            <a:r>
              <a:rPr sz="5062" spc="-12" dirty="0"/>
              <a:t>impulso) por </a:t>
            </a:r>
            <a:r>
              <a:rPr sz="5062" i="1" u="sng" spc="-12" dirty="0"/>
              <a:t>Motorización del</a:t>
            </a:r>
            <a:r>
              <a:rPr sz="5062" i="1" u="sng" dirty="0"/>
              <a:t> </a:t>
            </a:r>
            <a:r>
              <a:rPr sz="5062" i="1" u="sng" spc="-12" dirty="0"/>
              <a:t>Generador</a:t>
            </a:r>
            <a:endParaRPr sz="5062" i="1" u="sng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06400" y="2895600"/>
            <a:ext cx="24324051" cy="5585013"/>
          </a:xfrm>
          <a:prstGeom prst="rect">
            <a:avLst/>
          </a:prstGeom>
        </p:spPr>
        <p:txBody>
          <a:bodyPr vert="horz" wrap="square" lIns="0" tIns="75968" rIns="0" bIns="0" rtlCol="0">
            <a:spAutoFit/>
          </a:bodyPr>
          <a:lstStyle/>
          <a:p>
            <a:pPr marL="1289920" marR="13146" indent="-525901">
              <a:lnSpc>
                <a:spcPts val="5292"/>
              </a:lnSpc>
              <a:spcBef>
                <a:spcPts val="598"/>
              </a:spcBef>
              <a:buFont typeface="Wingdings"/>
              <a:buChar char=""/>
              <a:tabLst>
                <a:tab pos="1291381" algn="l"/>
              </a:tabLst>
            </a:pPr>
            <a:r>
              <a:rPr spc="-12" dirty="0"/>
              <a:t>Sobrecalentamiento</a:t>
            </a:r>
            <a:r>
              <a:rPr spc="46" dirty="0"/>
              <a:t> </a:t>
            </a:r>
            <a:r>
              <a:rPr dirty="0"/>
              <a:t>del</a:t>
            </a:r>
            <a:r>
              <a:rPr spc="12" dirty="0"/>
              <a:t> </a:t>
            </a:r>
            <a:r>
              <a:rPr dirty="0"/>
              <a:t>álabe</a:t>
            </a:r>
            <a:r>
              <a:rPr spc="46" dirty="0"/>
              <a:t> </a:t>
            </a:r>
            <a:r>
              <a:rPr dirty="0"/>
              <a:t>de</a:t>
            </a:r>
            <a:r>
              <a:rPr spc="35" dirty="0"/>
              <a:t> </a:t>
            </a:r>
            <a:r>
              <a:rPr dirty="0"/>
              <a:t>la</a:t>
            </a:r>
            <a:r>
              <a:rPr spc="46" dirty="0"/>
              <a:t> </a:t>
            </a:r>
            <a:r>
              <a:rPr dirty="0"/>
              <a:t>turbina</a:t>
            </a:r>
            <a:r>
              <a:rPr spc="35" dirty="0"/>
              <a:t> </a:t>
            </a:r>
            <a:r>
              <a:rPr dirty="0"/>
              <a:t>de </a:t>
            </a:r>
            <a:r>
              <a:rPr spc="-1254" dirty="0"/>
              <a:t> </a:t>
            </a:r>
            <a:r>
              <a:rPr spc="-12" dirty="0"/>
              <a:t>vapor</a:t>
            </a:r>
          </a:p>
          <a:p>
            <a:pPr marL="736263">
              <a:spcBef>
                <a:spcPts val="35"/>
              </a:spcBef>
              <a:buClr>
                <a:srgbClr val="00AF50"/>
              </a:buClr>
              <a:buFont typeface="Wingdings"/>
              <a:buChar char=""/>
            </a:pPr>
            <a:endParaRPr sz="4256" dirty="0"/>
          </a:p>
          <a:p>
            <a:pPr marL="1289920" indent="-525901">
              <a:buFont typeface="Wingdings"/>
              <a:buChar char=""/>
              <a:tabLst>
                <a:tab pos="1291381" algn="l"/>
              </a:tabLst>
            </a:pPr>
            <a:r>
              <a:rPr spc="-12" dirty="0"/>
              <a:t>Cavitación</a:t>
            </a:r>
            <a:r>
              <a:rPr spc="-23" dirty="0"/>
              <a:t> </a:t>
            </a:r>
            <a:r>
              <a:rPr dirty="0"/>
              <a:t>de álabes de turbinas</a:t>
            </a:r>
            <a:r>
              <a:rPr spc="-12" dirty="0"/>
              <a:t> hidráulicas</a:t>
            </a:r>
          </a:p>
          <a:p>
            <a:pPr marL="736263">
              <a:spcBef>
                <a:spcPts val="35"/>
              </a:spcBef>
              <a:buClr>
                <a:srgbClr val="00AF50"/>
              </a:buClr>
              <a:buFont typeface="Wingdings"/>
              <a:buChar char=""/>
            </a:pPr>
            <a:endParaRPr sz="4371" dirty="0"/>
          </a:p>
          <a:p>
            <a:pPr marL="1289920" indent="-525901">
              <a:buFont typeface="Wingdings"/>
              <a:buChar char=""/>
              <a:tabLst>
                <a:tab pos="1291381" algn="l"/>
              </a:tabLst>
            </a:pPr>
            <a:r>
              <a:rPr spc="-12" dirty="0"/>
              <a:t>Daños</a:t>
            </a:r>
            <a:r>
              <a:rPr dirty="0"/>
              <a:t> en </a:t>
            </a:r>
            <a:r>
              <a:rPr spc="-12" dirty="0"/>
              <a:t>rodamientos</a:t>
            </a:r>
            <a:r>
              <a:rPr spc="23" dirty="0"/>
              <a:t> </a:t>
            </a:r>
            <a:r>
              <a:rPr spc="-23" dirty="0"/>
              <a:t>de</a:t>
            </a:r>
            <a:r>
              <a:rPr spc="-12" dirty="0"/>
              <a:t> </a:t>
            </a:r>
            <a:r>
              <a:rPr dirty="0"/>
              <a:t>turbinas </a:t>
            </a:r>
            <a:r>
              <a:rPr spc="-23" dirty="0"/>
              <a:t>de</a:t>
            </a:r>
            <a:r>
              <a:rPr dirty="0"/>
              <a:t> gas</a:t>
            </a:r>
          </a:p>
          <a:p>
            <a:pPr marL="736263">
              <a:spcBef>
                <a:spcPts val="35"/>
              </a:spcBef>
              <a:buClr>
                <a:srgbClr val="00AF50"/>
              </a:buClr>
              <a:buFont typeface="Wingdings"/>
              <a:buChar char=""/>
            </a:pPr>
            <a:endParaRPr sz="4716" dirty="0"/>
          </a:p>
          <a:p>
            <a:pPr marL="1289920" marR="11688" indent="-525901">
              <a:lnSpc>
                <a:spcPts val="5269"/>
              </a:lnSpc>
              <a:spcBef>
                <a:spcPts val="12"/>
              </a:spcBef>
              <a:buFont typeface="Wingdings"/>
              <a:buChar char=""/>
              <a:tabLst>
                <a:tab pos="1291381" algn="l"/>
              </a:tabLst>
            </a:pPr>
            <a:r>
              <a:rPr dirty="0"/>
              <a:t>Peligro</a:t>
            </a:r>
            <a:r>
              <a:rPr spc="955" dirty="0"/>
              <a:t> </a:t>
            </a:r>
            <a:r>
              <a:rPr dirty="0"/>
              <a:t>de</a:t>
            </a:r>
            <a:r>
              <a:rPr spc="978" dirty="0"/>
              <a:t> </a:t>
            </a:r>
            <a:r>
              <a:rPr spc="-12" dirty="0"/>
              <a:t>explosión</a:t>
            </a:r>
            <a:r>
              <a:rPr spc="989" dirty="0"/>
              <a:t> </a:t>
            </a:r>
            <a:r>
              <a:rPr dirty="0"/>
              <a:t>en</a:t>
            </a:r>
            <a:r>
              <a:rPr spc="955" dirty="0"/>
              <a:t> </a:t>
            </a:r>
            <a:r>
              <a:rPr dirty="0"/>
              <a:t>motores</a:t>
            </a:r>
            <a:r>
              <a:rPr spc="955" dirty="0"/>
              <a:t> </a:t>
            </a:r>
            <a:r>
              <a:rPr dirty="0"/>
              <a:t>Diesel</a:t>
            </a:r>
            <a:r>
              <a:rPr spc="955" dirty="0"/>
              <a:t> </a:t>
            </a:r>
            <a:endParaRPr lang="es-AR" spc="955" dirty="0" smtClean="0"/>
          </a:p>
          <a:p>
            <a:pPr marL="764019" marR="11688">
              <a:lnSpc>
                <a:spcPts val="5269"/>
              </a:lnSpc>
              <a:spcBef>
                <a:spcPts val="12"/>
              </a:spcBef>
              <a:tabLst>
                <a:tab pos="1291381" algn="l"/>
              </a:tabLst>
            </a:pPr>
            <a:r>
              <a:rPr lang="es-AR" spc="955" dirty="0"/>
              <a:t> </a:t>
            </a:r>
            <a:r>
              <a:rPr lang="es-AR" spc="955" dirty="0" smtClean="0"/>
              <a:t> </a:t>
            </a:r>
            <a:r>
              <a:rPr dirty="0" err="1" smtClean="0"/>
              <a:t>por</a:t>
            </a:r>
            <a:r>
              <a:rPr dirty="0" smtClean="0"/>
              <a:t> </a:t>
            </a:r>
            <a:r>
              <a:rPr spc="-1242" dirty="0" smtClean="0"/>
              <a:t> </a:t>
            </a:r>
            <a:r>
              <a:rPr dirty="0"/>
              <a:t>combustible</a:t>
            </a:r>
            <a:r>
              <a:rPr spc="-35" dirty="0"/>
              <a:t> </a:t>
            </a:r>
            <a:r>
              <a:rPr spc="-12" dirty="0"/>
              <a:t>sin</a:t>
            </a:r>
            <a:r>
              <a:rPr dirty="0"/>
              <a:t> quemar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121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30400" y="609600"/>
            <a:ext cx="13659556" cy="818653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09569" rIns="0" bIns="0" rtlCol="0">
            <a:spAutoFit/>
          </a:bodyPr>
          <a:lstStyle/>
          <a:p>
            <a:pPr marL="8766" algn="ctr">
              <a:spcBef>
                <a:spcPts val="863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Elemento</a:t>
            </a:r>
            <a:r>
              <a:rPr sz="4601" b="1" spc="-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-6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 err="1">
                <a:solidFill>
                  <a:srgbClr val="006FC0"/>
                </a:solidFill>
                <a:latin typeface="Arial"/>
                <a:cs typeface="Arial"/>
              </a:rPr>
              <a:t>Potencia</a:t>
            </a:r>
            <a:r>
              <a:rPr sz="4601" b="1" spc="-6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 err="1" smtClean="0">
                <a:solidFill>
                  <a:srgbClr val="006FC0"/>
                </a:solidFill>
                <a:latin typeface="Arial"/>
                <a:cs typeface="Arial"/>
              </a:rPr>
              <a:t>Direccional</a:t>
            </a:r>
            <a:r>
              <a:rPr lang="en-US" sz="4601" b="1" dirty="0" smtClean="0">
                <a:solidFill>
                  <a:srgbClr val="006FC0"/>
                </a:solidFill>
                <a:latin typeface="Arial"/>
                <a:cs typeface="Arial"/>
              </a:rPr>
              <a:t> (32)</a:t>
            </a:r>
            <a:endParaRPr sz="4601" dirty="0">
              <a:latin typeface="Arial"/>
              <a:cs typeface="Arial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122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1752600"/>
            <a:ext cx="13507155" cy="708260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6042000"/>
            <a:ext cx="7976161" cy="3483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8098" y="1521856"/>
            <a:ext cx="8010541" cy="35002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123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990600"/>
            <a:ext cx="14325599" cy="81533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784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124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533400"/>
            <a:ext cx="15087600" cy="86867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332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59000" y="1143000"/>
            <a:ext cx="13659556" cy="724241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6070" rIns="0" bIns="0" rtlCol="0">
            <a:spAutoFit/>
          </a:bodyPr>
          <a:lstStyle/>
          <a:p>
            <a:pPr marR="673447" algn="ctr">
              <a:spcBef>
                <a:spcPts val="127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8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4601" b="1" spc="-6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es-AR" sz="4601" b="1" i="1" u="sng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4601" b="1" i="1" u="sng" dirty="0" err="1" smtClean="0">
                <a:solidFill>
                  <a:srgbClr val="006FC0"/>
                </a:solidFill>
                <a:latin typeface="Arial"/>
                <a:cs typeface="Arial"/>
              </a:rPr>
              <a:t>obreexcitación</a:t>
            </a:r>
            <a:r>
              <a:rPr lang="en-US" sz="4601" b="1" i="1" u="sng" dirty="0" smtClean="0">
                <a:solidFill>
                  <a:srgbClr val="006FC0"/>
                </a:solidFill>
                <a:latin typeface="Arial"/>
                <a:cs typeface="Arial"/>
              </a:rPr>
              <a:t> (24)</a:t>
            </a:r>
            <a:endParaRPr sz="4601" i="1" u="sng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r="50595"/>
          <a:stretch/>
        </p:blipFill>
        <p:spPr>
          <a:xfrm>
            <a:off x="568329" y="2514600"/>
            <a:ext cx="1971671" cy="15325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0897" y="6065878"/>
            <a:ext cx="14400239" cy="3539129"/>
          </a:xfrm>
          <a:prstGeom prst="rect">
            <a:avLst/>
          </a:prstGeom>
        </p:spPr>
        <p:txBody>
          <a:bodyPr vert="horz" wrap="square" lIns="0" tIns="65741" rIns="0" bIns="0" rtlCol="0">
            <a:spAutoFit/>
          </a:bodyPr>
          <a:lstStyle/>
          <a:p>
            <a:pPr marL="2132825" marR="16070" indent="-525901">
              <a:lnSpc>
                <a:spcPts val="4231"/>
              </a:lnSpc>
              <a:spcBef>
                <a:spcPts val="518"/>
              </a:spcBef>
              <a:buFont typeface="Symbol"/>
              <a:buChar char=""/>
              <a:tabLst>
                <a:tab pos="2132825" algn="l"/>
                <a:tab pos="2134286" algn="l"/>
                <a:tab pos="3047309" algn="l"/>
                <a:tab pos="6978423" algn="l"/>
                <a:tab pos="8804473" algn="l"/>
                <a:tab pos="10836497" algn="l"/>
                <a:tab pos="11599055" algn="l"/>
                <a:tab pos="13764018" algn="l"/>
              </a:tabLst>
            </a:pP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La	</a:t>
            </a:r>
            <a:r>
              <a:rPr sz="2800" b="1" spc="12" dirty="0">
                <a:solidFill>
                  <a:srgbClr val="00AF50"/>
                </a:solidFill>
                <a:latin typeface="Arial"/>
                <a:cs typeface="Arial"/>
              </a:rPr>
              <a:t>s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800" b="1" spc="-35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re</a:t>
            </a:r>
            <a:r>
              <a:rPr sz="2800" b="1" spc="12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xcit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ción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urre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12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uando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12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rel</a:t>
            </a:r>
            <a:r>
              <a:rPr sz="2800" b="1" spc="12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ción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V</a:t>
            </a:r>
            <a:r>
              <a:rPr sz="2800" b="1" spc="12" dirty="0">
                <a:solidFill>
                  <a:srgbClr val="00AF50"/>
                </a:solidFill>
                <a:latin typeface="Arial"/>
                <a:cs typeface="Arial"/>
              </a:rPr>
              <a:t>/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f  excede</a:t>
            </a:r>
            <a:r>
              <a:rPr sz="2800" b="1" spc="-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1.05</a:t>
            </a:r>
            <a:endParaRPr sz="2800" dirty="0">
              <a:latin typeface="Arial"/>
              <a:cs typeface="Arial"/>
            </a:endParaRPr>
          </a:p>
          <a:p>
            <a:pPr>
              <a:spcBef>
                <a:spcPts val="81"/>
              </a:spcBef>
              <a:buClr>
                <a:srgbClr val="00AF50"/>
              </a:buClr>
              <a:buFont typeface="Symbol"/>
              <a:buChar char=""/>
            </a:pPr>
            <a:endParaRPr sz="2800" dirty="0">
              <a:latin typeface="Arial"/>
              <a:cs typeface="Arial"/>
            </a:endParaRPr>
          </a:p>
          <a:p>
            <a:pPr marL="2132825" indent="-527362">
              <a:buFont typeface="Symbol"/>
              <a:buChar char=""/>
              <a:tabLst>
                <a:tab pos="2132825" algn="l"/>
                <a:tab pos="2134286" algn="l"/>
              </a:tabLst>
            </a:pP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Causa el</a:t>
            </a:r>
            <a:r>
              <a:rPr sz="2800" b="1" spc="12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calentamiento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del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generador</a:t>
            </a:r>
            <a:endParaRPr sz="2800" dirty="0">
              <a:latin typeface="Arial"/>
              <a:cs typeface="Arial"/>
            </a:endParaRPr>
          </a:p>
          <a:p>
            <a:pPr>
              <a:spcBef>
                <a:spcPts val="104"/>
              </a:spcBef>
              <a:buClr>
                <a:srgbClr val="00AF50"/>
              </a:buClr>
              <a:buFont typeface="Symbol"/>
              <a:buChar char=""/>
            </a:pPr>
            <a:endParaRPr sz="2800" dirty="0">
              <a:latin typeface="Arial"/>
              <a:cs typeface="Arial"/>
            </a:endParaRPr>
          </a:p>
          <a:p>
            <a:pPr marL="2132825" marR="11688" indent="-525901">
              <a:lnSpc>
                <a:spcPts val="4231"/>
              </a:lnSpc>
              <a:spcBef>
                <a:spcPts val="12"/>
              </a:spcBef>
              <a:buFont typeface="Symbol"/>
              <a:buChar char=""/>
              <a:tabLst>
                <a:tab pos="2132825" algn="l"/>
                <a:tab pos="2134286" algn="l"/>
                <a:tab pos="3022476" algn="l"/>
                <a:tab pos="5761546" algn="l"/>
                <a:tab pos="6651197" algn="l"/>
                <a:tab pos="9179908" algn="l"/>
                <a:tab pos="10354420" algn="l"/>
                <a:tab pos="11790425" algn="l"/>
                <a:tab pos="13980222" algn="l"/>
              </a:tabLst>
            </a:pP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La	pr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tecc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ón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Volt/He</a:t>
            </a:r>
            <a:r>
              <a:rPr sz="2800" b="1" spc="23" dirty="0">
                <a:solidFill>
                  <a:srgbClr val="00AF50"/>
                </a:solidFill>
                <a:latin typeface="Arial"/>
                <a:cs typeface="Arial"/>
              </a:rPr>
              <a:t>r</a:t>
            </a:r>
            <a:r>
              <a:rPr sz="2800" b="1" spc="-23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z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(24)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be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sparar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12" dirty="0">
                <a:solidFill>
                  <a:srgbClr val="00AF50"/>
                </a:solidFill>
                <a:latin typeface="Arial"/>
                <a:cs typeface="Arial"/>
              </a:rPr>
              <a:t>el  </a:t>
            </a:r>
            <a:r>
              <a:rPr sz="2800" b="1" spc="-12" dirty="0" err="1" smtClean="0">
                <a:solidFill>
                  <a:srgbClr val="00AF50"/>
                </a:solidFill>
                <a:latin typeface="Arial"/>
                <a:cs typeface="Arial"/>
              </a:rPr>
              <a:t>generador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125</a:t>
            </a:fld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556" y="2037927"/>
            <a:ext cx="6392669" cy="428667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8689225" y="2191744"/>
            <a:ext cx="89408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3200" b="1" dirty="0">
                <a:solidFill>
                  <a:srgbClr val="00B050"/>
                </a:solidFill>
              </a:rPr>
              <a:t>• A medida que aumenta el voltaje por encima del valor nominal, aumenta el flujo </a:t>
            </a:r>
            <a:r>
              <a:rPr lang="es-AR" sz="3200" b="1" dirty="0" smtClean="0">
                <a:solidFill>
                  <a:srgbClr val="00B050"/>
                </a:solidFill>
              </a:rPr>
              <a:t>disperso</a:t>
            </a:r>
          </a:p>
          <a:p>
            <a:endParaRPr lang="es-AR" sz="3200" b="1" dirty="0">
              <a:solidFill>
                <a:srgbClr val="00B050"/>
              </a:solidFill>
            </a:endParaRPr>
          </a:p>
          <a:p>
            <a:r>
              <a:rPr lang="es-AR" sz="3200" b="1" dirty="0">
                <a:solidFill>
                  <a:srgbClr val="00B050"/>
                </a:solidFill>
              </a:rPr>
              <a:t>• El flujo </a:t>
            </a:r>
            <a:r>
              <a:rPr lang="es-AR" sz="3200" b="1" dirty="0" smtClean="0">
                <a:solidFill>
                  <a:srgbClr val="00B050"/>
                </a:solidFill>
              </a:rPr>
              <a:t>disperso induce </a:t>
            </a:r>
            <a:r>
              <a:rPr lang="es-AR" sz="3200" b="1" dirty="0">
                <a:solidFill>
                  <a:srgbClr val="00B050"/>
                </a:solidFill>
              </a:rPr>
              <a:t>corriente en </a:t>
            </a:r>
            <a:r>
              <a:rPr lang="es-AR" sz="3200" b="1" dirty="0" smtClean="0">
                <a:solidFill>
                  <a:srgbClr val="00B050"/>
                </a:solidFill>
              </a:rPr>
              <a:t>la estructura de </a:t>
            </a:r>
            <a:r>
              <a:rPr lang="es-AR" sz="3200" b="1" dirty="0">
                <a:solidFill>
                  <a:srgbClr val="00B050"/>
                </a:solidFill>
              </a:rPr>
              <a:t>soporte del </a:t>
            </a:r>
            <a:r>
              <a:rPr lang="es-AR" sz="3200" b="1" dirty="0" smtClean="0">
                <a:solidFill>
                  <a:srgbClr val="00B050"/>
                </a:solidFill>
              </a:rPr>
              <a:t>transformador que </a:t>
            </a:r>
            <a:r>
              <a:rPr lang="es-AR" sz="3200" b="1" dirty="0">
                <a:solidFill>
                  <a:srgbClr val="00B050"/>
                </a:solidFill>
              </a:rPr>
              <a:t>provoca un rápido calentamiento localizado.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4910"/>
          <a:stretch/>
        </p:blipFill>
        <p:spPr>
          <a:xfrm>
            <a:off x="864836" y="2003286"/>
            <a:ext cx="7923564" cy="627048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202509" y="1295400"/>
            <a:ext cx="109494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673447" algn="ctr">
              <a:spcBef>
                <a:spcPts val="127"/>
              </a:spcBef>
            </a:pPr>
            <a:r>
              <a:rPr lang="es-AR" sz="4000" b="1" dirty="0" smtClean="0">
                <a:solidFill>
                  <a:srgbClr val="006FC0"/>
                </a:solidFill>
                <a:latin typeface="Arial"/>
                <a:cs typeface="Arial"/>
              </a:rPr>
              <a:t>Estator dañado debido a Sobreexcitación</a:t>
            </a:r>
            <a:endParaRPr lang="es-AR" sz="4000" dirty="0">
              <a:latin typeface="Arial"/>
              <a:cs typeface="Arial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242" y="3505200"/>
            <a:ext cx="8050564" cy="5791200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126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397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127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600200"/>
            <a:ext cx="12573000" cy="70104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122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21000" y="579902"/>
            <a:ext cx="12198641" cy="120367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90867" rIns="0" bIns="0" rtlCol="0">
            <a:spAutoFit/>
          </a:bodyPr>
          <a:lstStyle/>
          <a:p>
            <a:pPr marL="1317678">
              <a:spcBef>
                <a:spcPts val="3865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8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</a:t>
            </a:r>
            <a:r>
              <a:rPr sz="4601" b="1" spc="-69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sobreexcitación</a:t>
            </a:r>
            <a:endParaRPr sz="4601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4600" y="2711439"/>
            <a:ext cx="8544480" cy="673736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2711439"/>
            <a:ext cx="8153400" cy="6713298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462241" y="2511184"/>
            <a:ext cx="71737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 de tiempo definido de nivel doble</a:t>
            </a:r>
            <a:endParaRPr lang="es-AR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0312400" y="2502840"/>
            <a:ext cx="66479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de tiempo inverso y definido</a:t>
            </a: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128</a:t>
            </a:fld>
            <a:endParaRPr lang="es-AR"/>
          </a:p>
        </p:txBody>
      </p:sp>
      <p:sp>
        <p:nvSpPr>
          <p:cNvPr id="11" name="Rectángulo 10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73200" y="533400"/>
            <a:ext cx="13335000" cy="130266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448501" rIns="0" bIns="0" rtlCol="0">
            <a:spAutoFit/>
          </a:bodyPr>
          <a:lstStyle/>
          <a:p>
            <a:pPr marL="1075175">
              <a:spcBef>
                <a:spcPts val="3532"/>
              </a:spcBef>
            </a:pPr>
            <a:r>
              <a:rPr spc="-12" dirty="0"/>
              <a:t>Protección</a:t>
            </a:r>
            <a:r>
              <a:rPr spc="12" dirty="0"/>
              <a:t> </a:t>
            </a:r>
            <a:r>
              <a:rPr spc="-12" dirty="0"/>
              <a:t>contra</a:t>
            </a:r>
            <a:r>
              <a:rPr spc="12" dirty="0"/>
              <a:t> </a:t>
            </a:r>
            <a:r>
              <a:rPr i="1" u="sng" spc="-12" dirty="0" err="1" smtClean="0"/>
              <a:t>Sobretensión</a:t>
            </a:r>
            <a:r>
              <a:rPr lang="en-US" i="1" u="sng" spc="-12" dirty="0" smtClean="0"/>
              <a:t> (59)</a:t>
            </a:r>
            <a:endParaRPr i="1" u="sng" spc="-12" dirty="0"/>
          </a:p>
        </p:txBody>
      </p:sp>
      <p:sp>
        <p:nvSpPr>
          <p:cNvPr id="4" name="object 4"/>
          <p:cNvSpPr txBox="1"/>
          <p:nvPr/>
        </p:nvSpPr>
        <p:spPr>
          <a:xfrm>
            <a:off x="1285273" y="2286000"/>
            <a:ext cx="15240000" cy="6804570"/>
          </a:xfrm>
          <a:prstGeom prst="rect">
            <a:avLst/>
          </a:prstGeom>
        </p:spPr>
        <p:txBody>
          <a:bodyPr vert="horz" wrap="square" lIns="0" tIns="61356" rIns="0" bIns="0" rtlCol="0">
            <a:spAutoFit/>
          </a:bodyPr>
          <a:lstStyle/>
          <a:p>
            <a:pPr marL="652996" marR="18990" indent="-625238" algn="just">
              <a:lnSpc>
                <a:spcPct val="95700"/>
              </a:lnSpc>
              <a:spcBef>
                <a:spcPts val="481"/>
              </a:spcBef>
              <a:buFont typeface="Courier New"/>
              <a:buChar char="o"/>
              <a:tabLst>
                <a:tab pos="654455" algn="l"/>
                <a:tab pos="6288908" algn="l"/>
                <a:tab pos="9461850" algn="l"/>
              </a:tabLst>
            </a:pP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La</a:t>
            </a:r>
            <a:r>
              <a:rPr sz="4400" b="1" spc="133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sobretensión</a:t>
            </a:r>
            <a:r>
              <a:rPr sz="4400" b="1" spc="13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ocurre</a:t>
            </a:r>
            <a:r>
              <a:rPr sz="4400" b="1" spc="13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con</a:t>
            </a:r>
            <a:r>
              <a:rPr sz="4400" b="1" spc="132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mayor </a:t>
            </a:r>
            <a:r>
              <a:rPr sz="4400" b="1" spc="-13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frecuen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ia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en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generad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res  hidroeléctricos</a:t>
            </a:r>
            <a:endParaRPr sz="4400" dirty="0">
              <a:latin typeface="Arial"/>
              <a:cs typeface="Arial"/>
            </a:endParaRPr>
          </a:p>
          <a:p>
            <a:pPr>
              <a:spcBef>
                <a:spcPts val="12"/>
              </a:spcBef>
              <a:buClr>
                <a:srgbClr val="00AF50"/>
              </a:buClr>
              <a:buFont typeface="Courier New"/>
              <a:buChar char="o"/>
            </a:pPr>
            <a:endParaRPr sz="4400" dirty="0">
              <a:latin typeface="Arial"/>
              <a:cs typeface="Arial"/>
            </a:endParaRPr>
          </a:p>
          <a:p>
            <a:pPr marL="652996" indent="-625238">
              <a:buFont typeface="Courier New"/>
              <a:buChar char="o"/>
              <a:tabLst>
                <a:tab pos="654455" algn="l"/>
              </a:tabLst>
            </a:pP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Protección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contra Sobretensión</a:t>
            </a:r>
            <a:r>
              <a:rPr sz="4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00AF50"/>
                </a:solidFill>
                <a:latin typeface="Arial"/>
                <a:cs typeface="Arial"/>
              </a:rPr>
              <a:t>(59)</a:t>
            </a:r>
            <a:endParaRPr sz="4400" dirty="0">
              <a:latin typeface="Arial"/>
              <a:cs typeface="Arial"/>
            </a:endParaRPr>
          </a:p>
          <a:p>
            <a:pPr>
              <a:spcBef>
                <a:spcPts val="81"/>
              </a:spcBef>
              <a:buClr>
                <a:srgbClr val="00AF50"/>
              </a:buClr>
              <a:buFont typeface="Courier New"/>
              <a:buChar char="o"/>
            </a:pPr>
            <a:endParaRPr sz="4400" dirty="0">
              <a:latin typeface="Arial"/>
              <a:cs typeface="Arial"/>
            </a:endParaRPr>
          </a:p>
          <a:p>
            <a:pPr marL="2131362" marR="20453" lvl="1" indent="-525901" algn="just">
              <a:lnSpc>
                <a:spcPct val="101400"/>
              </a:lnSpc>
              <a:buFont typeface="Courier New"/>
              <a:buChar char="o"/>
              <a:tabLst>
                <a:tab pos="2132825" algn="l"/>
              </a:tabLst>
            </a:pP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Elemento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instantáneo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fijado</a:t>
            </a:r>
            <a:r>
              <a:rPr sz="4400" b="1" spc="139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en </a:t>
            </a:r>
            <a:r>
              <a:rPr sz="4400" b="1" spc="-1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23" dirty="0">
                <a:solidFill>
                  <a:srgbClr val="FF0000"/>
                </a:solidFill>
                <a:latin typeface="Arial"/>
                <a:cs typeface="Arial"/>
              </a:rPr>
              <a:t>130</a:t>
            </a:r>
            <a:r>
              <a:rPr sz="4400" b="1" spc="-23" dirty="0">
                <a:solidFill>
                  <a:srgbClr val="FF0000"/>
                </a:solidFill>
                <a:latin typeface="Ebrima"/>
                <a:cs typeface="Ebrima"/>
              </a:rPr>
              <a:t>%</a:t>
            </a:r>
            <a:r>
              <a:rPr sz="4400" b="1" spc="-12" dirty="0">
                <a:solidFill>
                  <a:srgbClr val="FF0000"/>
                </a:solidFill>
                <a:latin typeface="Ebrima"/>
                <a:cs typeface="Ebrima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4400" b="1" spc="-23" dirty="0">
                <a:solidFill>
                  <a:srgbClr val="FF0000"/>
                </a:solidFill>
                <a:latin typeface="Arial"/>
                <a:cs typeface="Arial"/>
              </a:rPr>
              <a:t>150</a:t>
            </a:r>
            <a:r>
              <a:rPr sz="4400" b="1" spc="-23" dirty="0">
                <a:solidFill>
                  <a:srgbClr val="FF0000"/>
                </a:solidFill>
                <a:latin typeface="Ebrima"/>
                <a:cs typeface="Ebrima"/>
              </a:rPr>
              <a:t>%</a:t>
            </a:r>
            <a:r>
              <a:rPr sz="4400" b="1" dirty="0">
                <a:solidFill>
                  <a:srgbClr val="FF0000"/>
                </a:solidFill>
                <a:latin typeface="Ebrima"/>
                <a:cs typeface="Ebrima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la tensión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nominal</a:t>
            </a:r>
            <a:endParaRPr sz="4400" dirty="0">
              <a:latin typeface="Arial"/>
              <a:cs typeface="Arial"/>
            </a:endParaRPr>
          </a:p>
          <a:p>
            <a:pPr lvl="1">
              <a:spcBef>
                <a:spcPts val="104"/>
              </a:spcBef>
              <a:buClr>
                <a:srgbClr val="FF0000"/>
              </a:buClr>
              <a:buFont typeface="Courier New"/>
              <a:buChar char="o"/>
            </a:pPr>
            <a:endParaRPr sz="4400" dirty="0">
              <a:latin typeface="Arial"/>
              <a:cs typeface="Arial"/>
            </a:endParaRPr>
          </a:p>
          <a:p>
            <a:pPr marL="2131362" marR="11688" lvl="1" indent="-525901" algn="just">
              <a:lnSpc>
                <a:spcPct val="99100"/>
              </a:lnSpc>
              <a:buFont typeface="Courier New"/>
              <a:buChar char="o"/>
              <a:tabLst>
                <a:tab pos="2132825" algn="l"/>
              </a:tabLst>
            </a:pP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Elemento de retardo establecido en 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aproximadamente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110</a:t>
            </a:r>
            <a:r>
              <a:rPr sz="4400" b="1" spc="-12" dirty="0">
                <a:solidFill>
                  <a:srgbClr val="FF0000"/>
                </a:solidFill>
                <a:latin typeface="Ebrima"/>
                <a:cs typeface="Ebrima"/>
              </a:rPr>
              <a:t>%</a:t>
            </a:r>
            <a:r>
              <a:rPr sz="4400" b="1" dirty="0">
                <a:solidFill>
                  <a:srgbClr val="FF0000"/>
                </a:solidFill>
                <a:latin typeface="Ebrima"/>
                <a:cs typeface="Ebrima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la </a:t>
            </a:r>
            <a:r>
              <a:rPr sz="4400" b="1" spc="-1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12" dirty="0">
                <a:solidFill>
                  <a:srgbClr val="FF0000"/>
                </a:solidFill>
                <a:latin typeface="Arial"/>
                <a:cs typeface="Arial"/>
              </a:rPr>
              <a:t>tensión nominal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129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130</a:t>
            </a:fld>
            <a:endParaRPr lang="es-AR"/>
          </a:p>
        </p:txBody>
      </p:sp>
      <p:sp>
        <p:nvSpPr>
          <p:cNvPr id="7" name="object 5"/>
          <p:cNvSpPr txBox="1"/>
          <p:nvPr/>
        </p:nvSpPr>
        <p:spPr>
          <a:xfrm>
            <a:off x="1778001" y="505322"/>
            <a:ext cx="13885532" cy="103698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25784" rIns="0" bIns="0" rtlCol="0">
            <a:spAutoFit/>
          </a:bodyPr>
          <a:lstStyle/>
          <a:p>
            <a:pPr marL="797618">
              <a:spcBef>
                <a:spcPts val="2565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 </a:t>
            </a:r>
            <a:r>
              <a:rPr sz="4601" b="1" i="1" u="sng" spc="-12" dirty="0" err="1">
                <a:solidFill>
                  <a:srgbClr val="006FC0"/>
                </a:solidFill>
                <a:latin typeface="Arial"/>
                <a:cs typeface="Arial"/>
              </a:rPr>
              <a:t>Frecuencias</a:t>
            </a:r>
            <a:r>
              <a:rPr sz="4601" b="1" i="1" u="sng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i="1" u="sng" spc="-12" dirty="0" err="1" smtClean="0">
                <a:solidFill>
                  <a:srgbClr val="006FC0"/>
                </a:solidFill>
                <a:latin typeface="Arial"/>
                <a:cs typeface="Arial"/>
              </a:rPr>
              <a:t>Anormales</a:t>
            </a:r>
            <a:r>
              <a:rPr lang="en-US" sz="4601" b="1" i="1" u="sng" spc="-12" dirty="0" smtClean="0">
                <a:solidFill>
                  <a:srgbClr val="006FC0"/>
                </a:solidFill>
                <a:latin typeface="Arial"/>
                <a:cs typeface="Arial"/>
              </a:rPr>
              <a:t> (81)</a:t>
            </a:r>
            <a:endParaRPr sz="4601" i="1" u="sng" dirty="0">
              <a:latin typeface="Arial"/>
              <a:cs typeface="Arial"/>
            </a:endParaRPr>
          </a:p>
        </p:txBody>
      </p:sp>
      <p:sp>
        <p:nvSpPr>
          <p:cNvPr id="8" name="Marcador de número de diapositiva 5"/>
          <p:cNvSpPr txBox="1">
            <a:spLocks/>
          </p:cNvSpPr>
          <p:nvPr/>
        </p:nvSpPr>
        <p:spPr>
          <a:xfrm>
            <a:off x="13027152" y="95067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130</a:t>
            </a:fld>
            <a:endParaRPr lang="es-AR"/>
          </a:p>
        </p:txBody>
      </p:sp>
      <p:sp>
        <p:nvSpPr>
          <p:cNvPr id="15" name="Rectángulo 14"/>
          <p:cNvSpPr/>
          <p:nvPr/>
        </p:nvSpPr>
        <p:spPr>
          <a:xfrm>
            <a:off x="1290320" y="1522249"/>
            <a:ext cx="15849600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subfrecuencia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puede ocurrir debido a una sobrecarga del sistema.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generación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líneas de conexión que importan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subfrecuencia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un problema para el generador.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Disminuye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ventilación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 de flujo (V / Hz)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límite de </a:t>
            </a:r>
            <a:r>
              <a:rPr lang="es-A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subfrecuencia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normalmente dictado por el generador y la turbina.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 / Hz y carga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Turbina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problemas de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vibración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producirse una </a:t>
            </a:r>
            <a:r>
              <a:rPr lang="es-A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sobrefrecuencia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el rechazo de la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sobrefrecuencia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suele ser un problema con el generador.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 la ventilación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 de flujo (V / Hz)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disminuye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endParaRPr lang="es-AR" sz="28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límite de </a:t>
            </a:r>
            <a:r>
              <a:rPr lang="es-A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sobrefrecuencia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generalmente lo dicta la turbina (vibración)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046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131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810795" y="1676400"/>
            <a:ext cx="16230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de </a:t>
            </a:r>
            <a:r>
              <a:rPr lang="es-A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sobrefrecuencia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potencia del motor primario del generador se reduce para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la generación iguale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eventos de </a:t>
            </a:r>
            <a:r>
              <a:rPr lang="es-AR" sz="28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subfrecuencia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 implementa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desconexión de carga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que la carga sea igual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generación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imperativo que se coordine el disparo por baja frecuencia de un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con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despeje de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por </a:t>
            </a:r>
            <a:r>
              <a:rPr lang="es-AR" sz="28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subfrecuencia</a:t>
            </a: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669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132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1320800" y="2291661"/>
            <a:ext cx="15011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Frecuencia de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pasos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Cualquier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 puede aplicarse con sobre o </a:t>
            </a:r>
            <a:r>
              <a:rPr lang="es-AR" sz="3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subfrecuencia</a:t>
            </a:r>
            <a:endParaRPr lang="es-AR" sz="3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el sistema Load </a:t>
            </a:r>
            <a:r>
              <a:rPr lang="es-AR" sz="3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Shedding</a:t>
            </a:r>
            <a:endParaRPr lang="es-AR" sz="3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Acumulador de baja frecuencia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Acumulación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tiempo en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bandas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6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subfrecuencia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daño total durante la vida útil de la máquina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utiliza para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alarmar</a:t>
            </a:r>
          </a:p>
          <a:p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81R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Tasa de cambio de frecuencia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disparar en oscilaciones de frecuencia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rápidas</a:t>
            </a: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140455" y="533400"/>
            <a:ext cx="127906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de funcionamiento anormales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029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133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10" y="1409734"/>
            <a:ext cx="8980905" cy="8229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8410" y="1624536"/>
            <a:ext cx="7666790" cy="8093037"/>
          </a:xfrm>
          <a:prstGeom prst="rect">
            <a:avLst/>
          </a:prstGeom>
        </p:spPr>
      </p:pic>
      <p:sp>
        <p:nvSpPr>
          <p:cNvPr id="6" name="object 5"/>
          <p:cNvSpPr txBox="1"/>
          <p:nvPr/>
        </p:nvSpPr>
        <p:spPr>
          <a:xfrm>
            <a:off x="1701800" y="315232"/>
            <a:ext cx="13885532" cy="1036980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325784" rIns="0" bIns="0" rtlCol="0">
            <a:spAutoFit/>
          </a:bodyPr>
          <a:lstStyle/>
          <a:p>
            <a:pPr marL="797618">
              <a:spcBef>
                <a:spcPts val="2565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contra </a:t>
            </a:r>
            <a:r>
              <a:rPr sz="4601" b="1" i="1" u="sng" spc="-12" dirty="0" err="1">
                <a:solidFill>
                  <a:srgbClr val="006FC0"/>
                </a:solidFill>
                <a:latin typeface="Arial"/>
                <a:cs typeface="Arial"/>
              </a:rPr>
              <a:t>Frecuencias</a:t>
            </a:r>
            <a:r>
              <a:rPr sz="4601" b="1" i="1" u="sng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i="1" u="sng" spc="-12" dirty="0" err="1" smtClean="0">
                <a:solidFill>
                  <a:srgbClr val="006FC0"/>
                </a:solidFill>
                <a:latin typeface="Arial"/>
                <a:cs typeface="Arial"/>
              </a:rPr>
              <a:t>Anormales</a:t>
            </a:r>
            <a:r>
              <a:rPr lang="en-US" sz="4601" b="1" i="1" u="sng" spc="-12" dirty="0" smtClean="0">
                <a:solidFill>
                  <a:srgbClr val="006FC0"/>
                </a:solidFill>
                <a:latin typeface="Arial"/>
                <a:cs typeface="Arial"/>
              </a:rPr>
              <a:t> (81)</a:t>
            </a:r>
            <a:endParaRPr sz="4601" i="1" u="sng" dirty="0"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9522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134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1039395" y="2075519"/>
            <a:ext cx="15773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álabes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turbina están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diseñados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ajustados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operar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frecuencias nominales</a:t>
            </a:r>
          </a:p>
          <a:p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Operar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frecuencias diferentes a las nominales puede resultar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resonancia y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daño por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fatiga de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álabes </a:t>
            </a:r>
            <a:endParaRPr lang="es-AR" sz="32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 de 60 Hz, el rango de frecuencia de funcionamiento típico: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Álabes de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a 25 pulgadas = 58,5 a 61,5 Hz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Álabes de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a 44 pulgadas = 59,5 y 60,5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Hz</a:t>
            </a:r>
          </a:p>
          <a:p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acumulada, durante la vida útil de la máquina,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más de:</a:t>
            </a: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minutos para frecuencias entre 56 y 58,5 Hz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minutos para frecuencias entre 58,5 y 59,5 Hz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759200" y="457200"/>
            <a:ext cx="100573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81A - Acumulador de baja frecuencia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902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135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1205832" y="2089955"/>
            <a:ext cx="155448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inestabilidad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estable: voltaje 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impedancias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estables (flujo de carga)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Transitoria: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falla, donde el voltaje y la impedancia cambian rápidamente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Dinámica: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Oscilaciones de la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amortiguación del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AVR (generalmente baja f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Ocurre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desbalance de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y generación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Cortocircuitos que son severos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cercanos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líneas que salen de la planta de energía (aumenta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impedancia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ruta del flujo de carga)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pérdidas o ganancias de carga después de la ruptura del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acelera o desacelera, cambiando el ángulo de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voltaje entre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mismo y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35200" y="611796"/>
            <a:ext cx="1212383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Fuera de Sincronismo del Generador </a:t>
            </a:r>
            <a:endParaRPr lang="es-AR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-Of-</a:t>
            </a:r>
            <a:r>
              <a:rPr lang="es-AR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OOS – Fuera de Paso </a:t>
            </a:r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(78</a:t>
            </a:r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5522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136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1282700" y="1651902"/>
            <a:ext cx="15316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generador pierde el sincronismo (sincronismo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con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 de potencia,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 </a:t>
            </a:r>
            <a:r>
              <a:rPr lang="es-AR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altos </a:t>
            </a:r>
            <a:r>
              <a:rPr lang="es-AR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niveles de </a:t>
            </a:r>
            <a:r>
              <a:rPr lang="es-AR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transitorios del </a:t>
            </a:r>
            <a:r>
              <a:rPr lang="es-AR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torque del eje</a:t>
            </a:r>
            <a:r>
              <a:rPr lang="es-AR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frecuencia de deslizamiento se acerca </a:t>
            </a:r>
            <a:r>
              <a:rPr lang="es-AR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la frecuencia natural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eje,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par producido puede romper el eje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A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de flujo en el hierro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extremo del </a:t>
            </a:r>
            <a:r>
              <a:rPr lang="es-AR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núcleo del estator </a:t>
            </a:r>
            <a:r>
              <a:rPr lang="es-AR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puede sobrecalentarse y daña </a:t>
            </a:r>
            <a:r>
              <a:rPr lang="es-AR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núcleo del estator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generador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AR" sz="3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GSU sometido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altas corrientes transitorias </a:t>
            </a:r>
            <a:r>
              <a:rPr lang="es-AR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esfuerzos </a:t>
            </a:r>
            <a:r>
              <a:rPr lang="es-A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mecánicos.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3550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137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68936"/>
            <a:ext cx="11236158" cy="785371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244600" y="8591587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máxima transferencia de potencia:</a:t>
            </a:r>
          </a:p>
          <a:p>
            <a:r>
              <a:rPr lang="es-A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El voltaje de GEN y SYSTEM debe ser nominal - Las fallas disminuyen el voltaje</a:t>
            </a:r>
          </a:p>
          <a:p>
            <a:r>
              <a:rPr lang="es-A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La impedancia de las líneas debe ser baja; las líneas de salida aumentan la impedancia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1600" y="1536722"/>
            <a:ext cx="5846933" cy="668593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120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20800" y="300782"/>
            <a:ext cx="1447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Posible daño de</a:t>
            </a:r>
          </a:p>
          <a:p>
            <a:pPr algn="ctr"/>
            <a:r>
              <a:rPr lang="es-AR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 del </a:t>
            </a:r>
            <a:r>
              <a:rPr lang="es-AR" sz="4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Fuera </a:t>
            </a:r>
            <a:r>
              <a:rPr lang="es-AR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4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Sincronismo (</a:t>
            </a:r>
            <a:r>
              <a:rPr lang="es-AR" sz="4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s-AR" sz="4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AR" sz="4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es-AR" sz="4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-OOS)</a:t>
            </a:r>
            <a:endParaRPr lang="es-AR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778000" y="2895600"/>
            <a:ext cx="14478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800" b="1" dirty="0" smtClean="0">
                <a:solidFill>
                  <a:srgbClr val="00B050"/>
                </a:solidFill>
              </a:rPr>
              <a:t>Solicitación mecánica </a:t>
            </a:r>
            <a:r>
              <a:rPr lang="es-AR" sz="4800" b="1" dirty="0">
                <a:solidFill>
                  <a:srgbClr val="00B050"/>
                </a:solidFill>
              </a:rPr>
              <a:t>en los devanados de la </a:t>
            </a:r>
            <a:r>
              <a:rPr lang="es-AR" sz="4800" b="1" dirty="0" smtClean="0">
                <a:solidFill>
                  <a:srgbClr val="00B050"/>
                </a:solidFill>
              </a:rPr>
              <a:t>máquina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800" b="1" dirty="0">
              <a:solidFill>
                <a:srgbClr val="00B05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800" b="1" dirty="0" smtClean="0">
                <a:solidFill>
                  <a:srgbClr val="00B050"/>
                </a:solidFill>
              </a:rPr>
              <a:t>Daño </a:t>
            </a:r>
            <a:r>
              <a:rPr lang="es-AR" sz="4800" b="1" dirty="0">
                <a:solidFill>
                  <a:srgbClr val="00B050"/>
                </a:solidFill>
              </a:rPr>
              <a:t>al eje como resultado de </a:t>
            </a:r>
            <a:r>
              <a:rPr lang="es-AR" sz="4800" b="1" dirty="0" smtClean="0">
                <a:solidFill>
                  <a:srgbClr val="00B050"/>
                </a:solidFill>
              </a:rPr>
              <a:t>pulsaciones pares </a:t>
            </a:r>
            <a:r>
              <a:rPr lang="es-AR" sz="4800" b="1" dirty="0">
                <a:solidFill>
                  <a:srgbClr val="00B050"/>
                </a:solidFill>
              </a:rPr>
              <a:t>de </a:t>
            </a:r>
            <a:r>
              <a:rPr lang="es-AR" sz="4800" b="1" dirty="0" smtClean="0">
                <a:solidFill>
                  <a:srgbClr val="00B050"/>
                </a:solidFill>
              </a:rPr>
              <a:t>torsión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800" b="1" dirty="0">
              <a:solidFill>
                <a:srgbClr val="00B05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800" b="1" dirty="0" smtClean="0">
                <a:solidFill>
                  <a:srgbClr val="00B050"/>
                </a:solidFill>
              </a:rPr>
              <a:t>Temperaturas </a:t>
            </a:r>
            <a:r>
              <a:rPr lang="es-AR" sz="4800" b="1" dirty="0">
                <a:solidFill>
                  <a:srgbClr val="00B050"/>
                </a:solidFill>
              </a:rPr>
              <a:t>elevadas del núcleo del </a:t>
            </a:r>
            <a:r>
              <a:rPr lang="es-AR" sz="4800" b="1" dirty="0" smtClean="0">
                <a:solidFill>
                  <a:srgbClr val="00B050"/>
                </a:solidFill>
              </a:rPr>
              <a:t>estator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800" b="1" dirty="0">
              <a:solidFill>
                <a:srgbClr val="00B05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800" b="1" dirty="0" smtClean="0">
                <a:solidFill>
                  <a:srgbClr val="00B050"/>
                </a:solidFill>
              </a:rPr>
              <a:t>Solicitación térmica </a:t>
            </a:r>
            <a:r>
              <a:rPr lang="es-AR" sz="4800" b="1" dirty="0">
                <a:solidFill>
                  <a:srgbClr val="00B050"/>
                </a:solidFill>
              </a:rPr>
              <a:t>en el transformador elevador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138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1283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330448" y="238018"/>
            <a:ext cx="87447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 </a:t>
            </a:r>
            <a:r>
              <a:rPr lang="es-AR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protección (78) contra Pérdida </a:t>
            </a:r>
          </a:p>
          <a:p>
            <a:pPr algn="ctr"/>
            <a:r>
              <a:rPr lang="es-AR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Sincronismo de  Un Solo </a:t>
            </a:r>
            <a:r>
              <a:rPr lang="es-AR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Blinder</a:t>
            </a:r>
            <a:endParaRPr lang="es-AR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139</a:t>
            </a:fld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6983663" y="1973736"/>
            <a:ext cx="101693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protección OOS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 es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un solo </a:t>
            </a:r>
            <a:r>
              <a:rPr lang="es-AR" sz="3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Blinder</a:t>
            </a:r>
            <a:endParaRPr lang="es-AR" sz="32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actuación está restringida al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definida por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región interior de círculo </a:t>
            </a:r>
            <a:r>
              <a:rPr lang="es-AR" sz="3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Mho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los </a:t>
            </a:r>
            <a:r>
              <a:rPr lang="es-AR" sz="3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Blinders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B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654800" y="5327882"/>
            <a:ext cx="108270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impedancia de secuencia positiva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partir fuera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2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Blinder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AR" sz="3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Blinder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oscilar a través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área de pickup y avanzar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hacia el </a:t>
            </a:r>
            <a:r>
              <a:rPr lang="es-AR" sz="3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Blinder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opuesto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 de oscilación debe ser mayor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el ajuste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 de retardo</a:t>
            </a: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11" y="255080"/>
            <a:ext cx="4736016" cy="48770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r="5207" b="6179"/>
          <a:stretch/>
        </p:blipFill>
        <p:spPr>
          <a:xfrm>
            <a:off x="611811" y="5001912"/>
            <a:ext cx="5204789" cy="462940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1925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54000" y="1317486"/>
            <a:ext cx="838200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comunes: errores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humanos, fallas del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control y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descargas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interruptor, combinación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Arranque del Generador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arranca como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Inducción.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altas corrientes inducidas en el rotor </a:t>
            </a: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provocan rápido calentamiento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4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Altas corrientes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estator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454400" y="609600"/>
            <a:ext cx="9786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Energización </a:t>
            </a:r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Inadvertida del Generador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140</a:t>
            </a:fld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400" y="1447799"/>
            <a:ext cx="8839199" cy="788996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740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141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1168400" y="1400989"/>
            <a:ext cx="15316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general, la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normal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generador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es adecuado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detectar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energización inadvertida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se comporta como un motor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inducción.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inducido en el rotor del generador que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provoca calentamiento </a:t>
            </a:r>
            <a:r>
              <a:rPr lang="es-AR" sz="4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rápido del </a:t>
            </a:r>
            <a:r>
              <a:rPr lang="es-AR" sz="4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s-AR" sz="4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882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939800" y="609600"/>
            <a:ext cx="1569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Lógica de Protección contra  la Energización Inadvertida del Generador</a:t>
            </a:r>
            <a:endParaRPr lang="es-AR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142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406400" y="1828903"/>
            <a:ext cx="13716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8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subtensión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(27) supervisa la </a:t>
            </a:r>
            <a:r>
              <a:rPr lang="es-A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instantánea de ajuste bajo (50)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El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ajuste recomendado 27 es 50% o menos del voltaje normal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28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temporizador de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pickup garantiza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el generador esté muerto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un tiempo fijado para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atravesar fallas del sistema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temporizador de </a:t>
            </a:r>
            <a:r>
              <a:rPr lang="es-AR" sz="28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dropout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por que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elemento de </a:t>
            </a:r>
            <a:r>
              <a:rPr lang="es-AR" sz="28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sobrecorriente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tendrían la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oportunidad de dispararse si el voltaje es superior </a:t>
            </a:r>
            <a:r>
              <a:rPr lang="es-AR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ajuste de 27 durante </a:t>
            </a:r>
            <a:r>
              <a:rPr lang="es-A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evento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3811" y="1933950"/>
            <a:ext cx="2662989" cy="680189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1" y="5659723"/>
            <a:ext cx="7162800" cy="383308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5771147"/>
            <a:ext cx="7467601" cy="296470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1787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88841" y="545957"/>
            <a:ext cx="13181836" cy="76849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59895" rIns="0" bIns="0" rtlCol="0">
            <a:spAutoFit/>
          </a:bodyPr>
          <a:lstStyle/>
          <a:p>
            <a:pPr marR="470390" algn="ctr">
              <a:spcBef>
                <a:spcPts val="469"/>
              </a:spcBef>
            </a:pP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Protección</a:t>
            </a:r>
            <a:r>
              <a:rPr sz="4601" b="1" spc="-8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-58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i="1" u="sng" dirty="0">
                <a:solidFill>
                  <a:srgbClr val="006FC0"/>
                </a:solidFill>
                <a:latin typeface="Arial"/>
                <a:cs typeface="Arial"/>
              </a:rPr>
              <a:t>Respaldo</a:t>
            </a:r>
            <a:endParaRPr sz="4601" i="1" u="sng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/>
          <a:srcRect t="10166"/>
          <a:stretch/>
        </p:blipFill>
        <p:spPr>
          <a:xfrm>
            <a:off x="1778000" y="1485138"/>
            <a:ext cx="12877800" cy="78874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841" y="6248401"/>
            <a:ext cx="10466759" cy="3124198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143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144</a:t>
            </a:fld>
            <a:endParaRPr lang="es-AR"/>
          </a:p>
        </p:txBody>
      </p:sp>
      <p:sp>
        <p:nvSpPr>
          <p:cNvPr id="3" name="Marcador de número de diapositiva 1"/>
          <p:cNvSpPr txBox="1">
            <a:spLocks/>
          </p:cNvSpPr>
          <p:nvPr/>
        </p:nvSpPr>
        <p:spPr>
          <a:xfrm>
            <a:off x="12874752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144</a:t>
            </a:fld>
            <a:endParaRPr lang="es-AR"/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1168400" y="438702"/>
            <a:ext cx="14170876" cy="3218898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314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4"/>
              </a:spcBef>
            </a:pPr>
            <a:endParaRPr lang="es-AR" sz="4831" kern="0" dirty="0" smtClea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5289696" marR="159231" indent="-5162603" algn="ctr">
              <a:lnSpc>
                <a:spcPts val="6350"/>
              </a:lnSpc>
            </a:pPr>
            <a:r>
              <a:rPr lang="es-AR" sz="5400" b="1" kern="0" spc="-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 de la Protección</a:t>
            </a:r>
            <a:r>
              <a:rPr lang="es-AR" sz="5400" b="1" kern="0" spc="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Respaldo o</a:t>
            </a:r>
          </a:p>
          <a:p>
            <a:pPr marL="5289696" marR="159231" indent="-5162603" algn="ctr">
              <a:lnSpc>
                <a:spcPts val="6350"/>
              </a:lnSpc>
            </a:pPr>
            <a:r>
              <a:rPr lang="es-AR" sz="5400" b="1" kern="0" spc="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5400" b="1" kern="0" spc="12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Backup</a:t>
            </a:r>
            <a:r>
              <a:rPr lang="es-AR" sz="5400" b="1" kern="0" spc="12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AR" sz="5400" b="1" kern="0" spc="-12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89696" marR="159231" indent="-5162603" algn="ctr">
              <a:lnSpc>
                <a:spcPts val="6350"/>
              </a:lnSpc>
            </a:pPr>
            <a:endParaRPr lang="es-AR" sz="3400" b="1" kern="0" spc="-12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número de diapositiva 13"/>
          <p:cNvSpPr txBox="1">
            <a:spLocks/>
          </p:cNvSpPr>
          <p:nvPr/>
        </p:nvSpPr>
        <p:spPr>
          <a:xfrm>
            <a:off x="13027152" y="95067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A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144</a:t>
            </a:fld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835119" y="3718228"/>
            <a:ext cx="166085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AR" sz="3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respaldo del sistema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generadores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protección  con retardo para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fallas fase-tierra y fallas </a:t>
            </a:r>
            <a:r>
              <a:rPr lang="es-AR" sz="3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multifase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32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esquemas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protección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respaldo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protegen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falla de la protección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sistema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fallas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sistema de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despeje prolongado.</a:t>
            </a: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56016" y="6425173"/>
            <a:ext cx="16366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configuración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de respaldo debe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es-AR" sz="3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sensible para detectar condiciones </a:t>
            </a:r>
            <a:r>
              <a:rPr lang="es-AR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corrientes fallas bajas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ajustes deben equilibrar los requisitos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opuestos de </a:t>
            </a:r>
            <a:r>
              <a:rPr lang="es-AR" sz="3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sensibilidad para </a:t>
            </a:r>
            <a:r>
              <a:rPr lang="es-AR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detectar fallas </a:t>
            </a:r>
            <a:r>
              <a:rPr lang="es-AR" sz="3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distantes y seguridad para </a:t>
            </a:r>
            <a:r>
              <a:rPr lang="es-AR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prevenir salidas innecesarias </a:t>
            </a:r>
            <a:r>
              <a:rPr lang="es-AR" sz="3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 generador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9843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40000" y="609600"/>
            <a:ext cx="13659556" cy="786219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147552" rIns="0" bIns="0" rtlCol="0">
            <a:spAutoFit/>
          </a:bodyPr>
          <a:lstStyle/>
          <a:p>
            <a:pPr marR="676369" algn="ctr">
              <a:spcBef>
                <a:spcPts val="1162"/>
              </a:spcBef>
            </a:pPr>
            <a:r>
              <a:rPr sz="4141" b="1" spc="-12" dirty="0">
                <a:solidFill>
                  <a:srgbClr val="006FC0"/>
                </a:solidFill>
                <a:latin typeface="Arial"/>
                <a:cs typeface="Arial"/>
              </a:rPr>
              <a:t>Sobrecorriente </a:t>
            </a:r>
            <a:r>
              <a:rPr sz="4141" b="1" dirty="0">
                <a:solidFill>
                  <a:srgbClr val="006FC0"/>
                </a:solidFill>
                <a:latin typeface="Arial"/>
                <a:cs typeface="Arial"/>
              </a:rPr>
              <a:t>Restringido</a:t>
            </a:r>
            <a:r>
              <a:rPr sz="4141" b="1" spc="-46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141" b="1" dirty="0" err="1">
                <a:solidFill>
                  <a:srgbClr val="006FC0"/>
                </a:solidFill>
                <a:latin typeface="Arial"/>
                <a:cs typeface="Arial"/>
              </a:rPr>
              <a:t>por</a:t>
            </a:r>
            <a:r>
              <a:rPr sz="4141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141" b="1" spc="-12" dirty="0" err="1" smtClean="0">
                <a:solidFill>
                  <a:srgbClr val="006FC0"/>
                </a:solidFill>
                <a:latin typeface="Arial"/>
                <a:cs typeface="Arial"/>
              </a:rPr>
              <a:t>Tensión</a:t>
            </a:r>
            <a:r>
              <a:rPr lang="en-US" sz="4141" b="1" spc="-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en-US" sz="4141" b="1" spc="-12" dirty="0" smtClean="0">
                <a:solidFill>
                  <a:srgbClr val="006FC0"/>
                </a:solidFill>
                <a:latin typeface="Arial"/>
                <a:cs typeface="Arial"/>
              </a:rPr>
              <a:t>(51V)</a:t>
            </a:r>
            <a:endParaRPr sz="414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1978" y="1613608"/>
            <a:ext cx="10515600" cy="7693602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145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92200" y="559853"/>
            <a:ext cx="14726356" cy="79652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wrap="square" lIns="0" tIns="87655" rIns="0" bIns="0" rtlCol="0">
            <a:spAutoFit/>
          </a:bodyPr>
          <a:lstStyle/>
          <a:p>
            <a:pPr marL="632543">
              <a:spcBef>
                <a:spcPts val="690"/>
              </a:spcBef>
            </a:pPr>
            <a:r>
              <a:rPr sz="4601" b="1" spc="-12" dirty="0">
                <a:solidFill>
                  <a:srgbClr val="006FC0"/>
                </a:solidFill>
                <a:latin typeface="Arial"/>
                <a:cs typeface="Arial"/>
              </a:rPr>
              <a:t>Característica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 de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Elemento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Mho</a:t>
            </a:r>
            <a:r>
              <a:rPr sz="4601" b="1" spc="-23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dirty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4601" b="1" spc="1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4601" b="1" spc="-12" dirty="0" err="1" smtClean="0">
                <a:solidFill>
                  <a:srgbClr val="006FC0"/>
                </a:solidFill>
                <a:latin typeface="Arial"/>
                <a:cs typeface="Arial"/>
              </a:rPr>
              <a:t>Distancia</a:t>
            </a:r>
            <a:r>
              <a:rPr lang="en-US" sz="4601" b="1" spc="-12" dirty="0" smtClean="0">
                <a:solidFill>
                  <a:srgbClr val="006FC0"/>
                </a:solidFill>
                <a:latin typeface="Arial"/>
                <a:cs typeface="Arial"/>
              </a:rPr>
              <a:t> (21)</a:t>
            </a:r>
            <a:endParaRPr sz="460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4588" y="1600200"/>
            <a:ext cx="10033769" cy="7646213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146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14379" y="328863"/>
            <a:ext cx="1507335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54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 de verificación de </a:t>
            </a:r>
            <a:r>
              <a:rPr lang="es-AR" sz="5400" b="1" u="sng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sincronismo (25)</a:t>
            </a:r>
            <a:endParaRPr lang="es-AR" sz="54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92200" y="1252193"/>
            <a:ext cx="1569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Perturbaciones </a:t>
            </a:r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sistema de energía causada</a:t>
            </a:r>
          </a:p>
          <a:p>
            <a:pPr algn="ctr"/>
            <a:r>
              <a:rPr lang="es-A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un cierre fuera de sincronismo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147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1981200"/>
            <a:ext cx="13106400" cy="74676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0506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0" y="1143000"/>
            <a:ext cx="10896599" cy="7772399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148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252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685800"/>
            <a:ext cx="12115800" cy="8534399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149</a:t>
            </a:fld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976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150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863600" y="381000"/>
            <a:ext cx="159715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Idealmente, el cierre del interruptor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cuando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ngulo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fase entre el generador y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 cero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lograr esto, el cierre del interruptor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 ser enviado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antes, para que los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ángulos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fase coincidan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 momento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que se cumpla el tiempo de cierre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interruptor.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diferencia de voltaje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minimizada y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exceder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5%. Esto ayuda a mantener la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estabilidad del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previniendo el flujo de potencia (VARS)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sistema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44884" y="5385726"/>
            <a:ext cx="1592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Adicionalmente, si el voltaje del generador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excesivamente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 al del sistema al momento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cierre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interruptor, el ajuste sensible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relevador de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inversa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dispararlo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diferencia de frecuencia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deberá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minimizada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 por el control del motor primario (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dentro de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 limitaciones de respuesta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gran diferencia de frecuencias causa una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rápida carga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generador, o una excesiva </a:t>
            </a:r>
            <a:r>
              <a:rPr lang="es-AR" sz="3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motorizaci</a:t>
            </a:r>
            <a:r>
              <a:rPr lang="en-US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máquina</a:t>
            </a:r>
            <a:r>
              <a:rPr lang="es-A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56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151</a:t>
            </a:fld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1016000" y="914400"/>
            <a:ext cx="15621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rgbClr val="00B050"/>
                </a:solidFill>
                <a:latin typeface="ComicSansMS"/>
              </a:rPr>
              <a:t>Lo anterior se manifiesta en una 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oscilación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de 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potencia en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el sistema, y torques 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mecánicos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en la maquina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2800" b="1" dirty="0">
              <a:solidFill>
                <a:srgbClr val="00B050"/>
              </a:solidFill>
              <a:latin typeface="ComicSansMS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rgbClr val="00B050"/>
                </a:solidFill>
                <a:latin typeface="ComicSansMS"/>
              </a:rPr>
              <a:t>Adicionalmente, si la maquina (generador) 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es motorizada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, el ajuste sensible del relevador 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de potencia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inversa 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deberá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disparar al interruptor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2800" b="1" dirty="0">
              <a:solidFill>
                <a:srgbClr val="00B050"/>
              </a:solidFill>
              <a:latin typeface="ComicSansMS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AR" sz="2800" b="1" dirty="0">
                <a:solidFill>
                  <a:srgbClr val="00B050"/>
                </a:solidFill>
                <a:latin typeface="ComicSansMS"/>
              </a:rPr>
              <a:t>Los limites de deslizamiento de frecuencia aplicados 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a ciertos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tipos de maquinas, se basan en lo siguiente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AR" sz="2800" b="1" dirty="0">
              <a:solidFill>
                <a:srgbClr val="00B050"/>
              </a:solidFill>
              <a:latin typeface="ComicSansMS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La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Robustez de la Turbina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.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endParaRPr lang="es-AR" sz="2800" b="1" dirty="0">
              <a:solidFill>
                <a:srgbClr val="00B050"/>
              </a:solidFill>
              <a:latin typeface="ComicSansMS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La </a:t>
            </a:r>
            <a:r>
              <a:rPr lang="es-AR" sz="2800" b="1" dirty="0" err="1">
                <a:solidFill>
                  <a:srgbClr val="00B050"/>
                </a:solidFill>
                <a:latin typeface="ComicSansMS"/>
              </a:rPr>
              <a:t>Controlabilidad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 de la Turbina</a:t>
            </a: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.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endParaRPr lang="es-AR" sz="2800" b="1" dirty="0">
              <a:solidFill>
                <a:srgbClr val="00B050"/>
              </a:solidFill>
              <a:latin typeface="ComicSansMS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B050"/>
                </a:solidFill>
                <a:latin typeface="ComicSansMS"/>
              </a:rPr>
              <a:t>La </a:t>
            </a:r>
            <a:r>
              <a:rPr lang="es-AR" sz="2800" b="1" dirty="0">
                <a:solidFill>
                  <a:srgbClr val="00B050"/>
                </a:solidFill>
                <a:latin typeface="ComicSansMS"/>
              </a:rPr>
              <a:t>Capacidad (MVA).</a:t>
            </a:r>
            <a:endParaRPr lang="es-AR" sz="2800" b="1" dirty="0">
              <a:solidFill>
                <a:srgbClr val="00B05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00" y="7214467"/>
            <a:ext cx="8001000" cy="196453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426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152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0" y="457200"/>
            <a:ext cx="12954000" cy="91741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2154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153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457201"/>
            <a:ext cx="13334999" cy="917411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9781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154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381001"/>
            <a:ext cx="14630399" cy="925031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011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155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242500"/>
            <a:ext cx="13030200" cy="92503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6181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156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0" y="533400"/>
            <a:ext cx="12344400" cy="909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7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157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685801"/>
            <a:ext cx="12268199" cy="894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158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685799"/>
            <a:ext cx="13563600" cy="894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4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159</a:t>
            </a:fld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0" y="533400"/>
            <a:ext cx="11506200" cy="89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0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160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1" y="304800"/>
            <a:ext cx="5638800" cy="8915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133" y="352042"/>
            <a:ext cx="5410200" cy="947775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333" y="353062"/>
            <a:ext cx="6325267" cy="92782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9929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161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0" y="914400"/>
            <a:ext cx="10667999" cy="843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2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162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400" y="609600"/>
            <a:ext cx="9829800" cy="874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6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163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200" y="609600"/>
            <a:ext cx="11201399" cy="874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164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0" y="609600"/>
            <a:ext cx="11277600" cy="874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0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165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00" y="762000"/>
            <a:ext cx="9829800" cy="80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1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166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457200"/>
            <a:ext cx="13258799" cy="87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2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167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762000"/>
            <a:ext cx="12268199" cy="8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168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0" y="533400"/>
            <a:ext cx="11506199" cy="866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7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169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533400"/>
            <a:ext cx="12954000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0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170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611966"/>
            <a:ext cx="11353800" cy="845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171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609600"/>
            <a:ext cx="12420599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1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172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457200"/>
            <a:ext cx="13182599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4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173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0" y="762000"/>
            <a:ext cx="11658600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9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174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0" y="609599"/>
            <a:ext cx="11277600" cy="902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1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175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609600"/>
            <a:ext cx="1203960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176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600" y="457200"/>
            <a:ext cx="12496800" cy="889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2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177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0" y="457200"/>
            <a:ext cx="12725400" cy="889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8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178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00" y="533400"/>
            <a:ext cx="12725399" cy="88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8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179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762000"/>
            <a:ext cx="13030199" cy="859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2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180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0" y="533400"/>
            <a:ext cx="14097000" cy="88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5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181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00" y="533400"/>
            <a:ext cx="1318260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8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182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685800"/>
            <a:ext cx="12649199" cy="8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6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183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761999"/>
            <a:ext cx="12420600" cy="839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5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184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600" y="520700"/>
            <a:ext cx="10591800" cy="866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185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685800"/>
            <a:ext cx="11734800" cy="8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3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186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609599"/>
            <a:ext cx="13563600" cy="854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8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187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00" y="685800"/>
            <a:ext cx="13182599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188</a:t>
            </a:fld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533399"/>
            <a:ext cx="12801599" cy="909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2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189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685800"/>
            <a:ext cx="14935199" cy="86685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677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190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685800"/>
            <a:ext cx="15392399" cy="866851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2072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191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1066800"/>
            <a:ext cx="15087599" cy="80771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62476150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192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1066800"/>
            <a:ext cx="14935199" cy="79247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6700729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193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1219200"/>
            <a:ext cx="14782799" cy="80009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68114408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194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914400"/>
            <a:ext cx="15163799" cy="82295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8254785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195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990600"/>
            <a:ext cx="15316199" cy="81533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6320869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196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143000"/>
            <a:ext cx="15011399" cy="80009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732053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197</a:t>
            </a:fld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0" y="1524000"/>
            <a:ext cx="13411200" cy="75437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45739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6147</TotalTime>
  <Words>4245</Words>
  <Application>Microsoft Office PowerPoint</Application>
  <PresentationFormat>Personalizado</PresentationFormat>
  <Paragraphs>853</Paragraphs>
  <Slides>197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197</vt:i4>
      </vt:variant>
    </vt:vector>
  </HeadingPairs>
  <TitlesOfParts>
    <vt:vector size="207" baseType="lpstr">
      <vt:lpstr>Arial</vt:lpstr>
      <vt:lpstr>Calibri</vt:lpstr>
      <vt:lpstr>ComicSansMS</vt:lpstr>
      <vt:lpstr>Courier New</vt:lpstr>
      <vt:lpstr>Ebrima</vt:lpstr>
      <vt:lpstr>Microsoft Sans Serif</vt:lpstr>
      <vt:lpstr>Symbol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Componentes principales del  generador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DISEÑO DEL ROTOR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qué Conectar a Tierra el Generador ?</vt:lpstr>
      <vt:lpstr>Conexión a tierra de alta resistencia</vt:lpstr>
      <vt:lpstr>Conexión a tierra de Baja Resistencia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Protección contra Fallas del Generador</vt:lpstr>
      <vt:lpstr>Protección de Fallas de Fase del Estator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Protección de Fallas a Tierra del Estator</vt:lpstr>
      <vt:lpstr>Falla a tierra en generador puesto a tierra  a través de alta impedancia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Distribución Típica de Tensión  de Tercer Armónico del Generador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Método de Inyección de Conmutación de CC</vt:lpstr>
      <vt:lpstr>Presentación de PowerPoint</vt:lpstr>
      <vt:lpstr> Protección contra Operación Anormal del  Generador</vt:lpstr>
      <vt:lpstr>Presentación de PowerPoint</vt:lpstr>
      <vt:lpstr>Presentación de PowerPoint</vt:lpstr>
      <vt:lpstr>Presentación de PowerPoint</vt:lpstr>
      <vt:lpstr>Desbalance de Corrientes del Generador</vt:lpstr>
      <vt:lpstr>Presentación de PowerPoint</vt:lpstr>
      <vt:lpstr>Presentación de PowerPoint</vt:lpstr>
      <vt:lpstr>Capacidad de Corriente de Secuencia Negativa</vt:lpstr>
      <vt:lpstr>Capacidad de corriente de secuencia negativa</vt:lpstr>
      <vt:lpstr>Presentación de PowerPoint</vt:lpstr>
      <vt:lpstr>Presentación de PowerPoint</vt:lpstr>
      <vt:lpstr>Presentación de PowerPoint</vt:lpstr>
      <vt:lpstr>Presentación de PowerPoint</vt:lpstr>
      <vt:lpstr>Efectos de la Pérdida de Campo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Posible daños del motor principal (máquina de  impulso) por Motorización del Generador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Protección contra Sobretensión (59)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PROTECCIÓN DE  GENERADORES</dc:title>
  <dc:creator>USER</dc:creator>
  <cp:lastModifiedBy>Cuenta Microsoft</cp:lastModifiedBy>
  <cp:revision>341</cp:revision>
  <dcterms:created xsi:type="dcterms:W3CDTF">2021-06-27T14:00:01Z</dcterms:created>
  <dcterms:modified xsi:type="dcterms:W3CDTF">2021-10-01T12:41:00Z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2021-06-26T00:00:00Z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2021-06-27T00:00:00Z</vt:filetime>
  </property>
</Properties>
</file>